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2" r:id="rId1"/>
  </p:sldMasterIdLst>
  <p:notesMasterIdLst>
    <p:notesMasterId r:id="rId17"/>
  </p:notesMasterIdLst>
  <p:sldIdLst>
    <p:sldId id="256" r:id="rId2"/>
    <p:sldId id="257" r:id="rId3"/>
    <p:sldId id="258" r:id="rId4"/>
    <p:sldId id="259" r:id="rId5"/>
    <p:sldId id="261" r:id="rId6"/>
    <p:sldId id="260" r:id="rId7"/>
    <p:sldId id="266" r:id="rId8"/>
    <p:sldId id="262" r:id="rId9"/>
    <p:sldId id="264" r:id="rId10"/>
    <p:sldId id="263" r:id="rId11"/>
    <p:sldId id="271" r:id="rId12"/>
    <p:sldId id="267" r:id="rId13"/>
    <p:sldId id="269" r:id="rId14"/>
    <p:sldId id="268"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17"/>
    <p:restoredTop sz="76128"/>
  </p:normalViewPr>
  <p:slideViewPr>
    <p:cSldViewPr snapToGrid="0">
      <p:cViewPr varScale="1">
        <p:scale>
          <a:sx n="120" d="100"/>
          <a:sy n="120" d="100"/>
        </p:scale>
        <p:origin x="608"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7.sv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svg"/><Relationship Id="rId2" Type="http://schemas.openxmlformats.org/officeDocument/2006/relationships/image" Target="../media/image11.svg"/><Relationship Id="rId16" Type="http://schemas.openxmlformats.org/officeDocument/2006/relationships/image" Target="../media/image25.svg"/><Relationship Id="rId1" Type="http://schemas.openxmlformats.org/officeDocument/2006/relationships/image" Target="../media/image10.png"/><Relationship Id="rId6" Type="http://schemas.openxmlformats.org/officeDocument/2006/relationships/image" Target="../media/image15.svg"/><Relationship Id="rId11" Type="http://schemas.openxmlformats.org/officeDocument/2006/relationships/image" Target="../media/image20.pn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 Id="rId14" Type="http://schemas.openxmlformats.org/officeDocument/2006/relationships/image" Target="../media/image2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7.sv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svg"/><Relationship Id="rId2" Type="http://schemas.openxmlformats.org/officeDocument/2006/relationships/image" Target="../media/image11.svg"/><Relationship Id="rId16" Type="http://schemas.openxmlformats.org/officeDocument/2006/relationships/image" Target="../media/image25.svg"/><Relationship Id="rId1" Type="http://schemas.openxmlformats.org/officeDocument/2006/relationships/image" Target="../media/image10.png"/><Relationship Id="rId6" Type="http://schemas.openxmlformats.org/officeDocument/2006/relationships/image" Target="../media/image15.svg"/><Relationship Id="rId11" Type="http://schemas.openxmlformats.org/officeDocument/2006/relationships/image" Target="../media/image20.pn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 Id="rId1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0431CA-C3C3-4C37-8A3C-803937938EBC}"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CE7F187-ECDE-4200-BF5E-BF20BC7D4D91}">
      <dgm:prSet/>
      <dgm:spPr/>
      <dgm:t>
        <a:bodyPr/>
        <a:lstStyle/>
        <a:p>
          <a:pPr>
            <a:lnSpc>
              <a:spcPct val="100000"/>
            </a:lnSpc>
          </a:pPr>
          <a:r>
            <a:rPr lang="en-US" b="0" i="0"/>
            <a:t>Brought up in UAE - residing more than 27 years - from primary school till completing Masters.</a:t>
          </a:r>
          <a:endParaRPr lang="en-US"/>
        </a:p>
      </dgm:t>
    </dgm:pt>
    <dgm:pt modelId="{F3C12181-E655-49C9-A3E9-C98E1FE487E5}" type="parTrans" cxnId="{367539D9-5050-41E9-B07E-E0F1FF1C5525}">
      <dgm:prSet/>
      <dgm:spPr/>
      <dgm:t>
        <a:bodyPr/>
        <a:lstStyle/>
        <a:p>
          <a:endParaRPr lang="en-US"/>
        </a:p>
      </dgm:t>
    </dgm:pt>
    <dgm:pt modelId="{673A0D91-6D21-4774-9420-7563F73BADD9}" type="sibTrans" cxnId="{367539D9-5050-41E9-B07E-E0F1FF1C5525}">
      <dgm:prSet/>
      <dgm:spPr/>
      <dgm:t>
        <a:bodyPr/>
        <a:lstStyle/>
        <a:p>
          <a:endParaRPr lang="en-US"/>
        </a:p>
      </dgm:t>
    </dgm:pt>
    <dgm:pt modelId="{64CD7F01-EC55-4C99-8A37-1E23FC100D77}">
      <dgm:prSet/>
      <dgm:spPr/>
      <dgm:t>
        <a:bodyPr/>
        <a:lstStyle/>
        <a:p>
          <a:pPr>
            <a:lnSpc>
              <a:spcPct val="100000"/>
            </a:lnSpc>
          </a:pPr>
          <a:r>
            <a:rPr lang="en-US" b="0" i="0"/>
            <a:t>BEng. Electrical And Electronic Engineer and MBA in Finance and Operations</a:t>
          </a:r>
          <a:endParaRPr lang="en-US"/>
        </a:p>
      </dgm:t>
    </dgm:pt>
    <dgm:pt modelId="{D8FA4E25-71F6-4851-B841-94F4A92E2A4C}" type="parTrans" cxnId="{00CF5B32-AD8C-4653-8BFE-DD4F82DC555E}">
      <dgm:prSet/>
      <dgm:spPr/>
      <dgm:t>
        <a:bodyPr/>
        <a:lstStyle/>
        <a:p>
          <a:endParaRPr lang="en-US"/>
        </a:p>
      </dgm:t>
    </dgm:pt>
    <dgm:pt modelId="{5AB66BD6-858C-4F08-83A8-FDD1414793C4}" type="sibTrans" cxnId="{00CF5B32-AD8C-4653-8BFE-DD4F82DC555E}">
      <dgm:prSet/>
      <dgm:spPr/>
      <dgm:t>
        <a:bodyPr/>
        <a:lstStyle/>
        <a:p>
          <a:endParaRPr lang="en-US"/>
        </a:p>
      </dgm:t>
    </dgm:pt>
    <dgm:pt modelId="{041CC996-90A9-473E-B29D-A47729D14F07}">
      <dgm:prSet/>
      <dgm:spPr/>
      <dgm:t>
        <a:bodyPr/>
        <a:lstStyle/>
        <a:p>
          <a:pPr>
            <a:lnSpc>
              <a:spcPct val="100000"/>
            </a:lnSpc>
          </a:pPr>
          <a:r>
            <a:rPr lang="en-US" b="0" i="0"/>
            <a:t>Worked in multiple sectors - Education, Finance, Telecom, Media, and Research &amp; Development</a:t>
          </a:r>
          <a:endParaRPr lang="en-US"/>
        </a:p>
      </dgm:t>
    </dgm:pt>
    <dgm:pt modelId="{64CBDC6E-1153-4D13-AB7C-74B449170505}" type="parTrans" cxnId="{6045A590-EAB9-4412-8738-A8A30686466D}">
      <dgm:prSet/>
      <dgm:spPr/>
      <dgm:t>
        <a:bodyPr/>
        <a:lstStyle/>
        <a:p>
          <a:endParaRPr lang="en-US"/>
        </a:p>
      </dgm:t>
    </dgm:pt>
    <dgm:pt modelId="{01C0EF06-0A59-4ABB-95FA-0C6FA001D498}" type="sibTrans" cxnId="{6045A590-EAB9-4412-8738-A8A30686466D}">
      <dgm:prSet/>
      <dgm:spPr/>
      <dgm:t>
        <a:bodyPr/>
        <a:lstStyle/>
        <a:p>
          <a:endParaRPr lang="en-US"/>
        </a:p>
      </dgm:t>
    </dgm:pt>
    <dgm:pt modelId="{F8ED84F4-C82B-4BD6-8DCF-2D60D11A8FCC}">
      <dgm:prSet/>
      <dgm:spPr/>
      <dgm:t>
        <a:bodyPr/>
        <a:lstStyle/>
        <a:p>
          <a:pPr>
            <a:lnSpc>
              <a:spcPct val="100000"/>
            </a:lnSpc>
          </a:pPr>
          <a:r>
            <a:rPr lang="en-US" b="0" i="0"/>
            <a:t>Currently working as AI Engineer working at KNAI.</a:t>
          </a:r>
          <a:endParaRPr lang="en-US"/>
        </a:p>
      </dgm:t>
    </dgm:pt>
    <dgm:pt modelId="{A8E9AE44-60BE-4663-8630-0763AA79066B}" type="parTrans" cxnId="{DEB112C4-A203-4025-8BE6-7E4A49B45671}">
      <dgm:prSet/>
      <dgm:spPr/>
      <dgm:t>
        <a:bodyPr/>
        <a:lstStyle/>
        <a:p>
          <a:endParaRPr lang="en-US"/>
        </a:p>
      </dgm:t>
    </dgm:pt>
    <dgm:pt modelId="{AF3ED506-3C61-4983-B9E5-07790B1AF33E}" type="sibTrans" cxnId="{DEB112C4-A203-4025-8BE6-7E4A49B45671}">
      <dgm:prSet/>
      <dgm:spPr/>
      <dgm:t>
        <a:bodyPr/>
        <a:lstStyle/>
        <a:p>
          <a:endParaRPr lang="en-US"/>
        </a:p>
      </dgm:t>
    </dgm:pt>
    <dgm:pt modelId="{EE9D7B47-F919-462F-BEF8-6F05B7A17583}">
      <dgm:prSet/>
      <dgm:spPr/>
      <dgm:t>
        <a:bodyPr/>
        <a:lstStyle/>
        <a:p>
          <a:pPr>
            <a:lnSpc>
              <a:spcPct val="100000"/>
            </a:lnSpc>
          </a:pPr>
          <a:r>
            <a:rPr lang="en-US" b="0" i="0"/>
            <a:t>Involved in both Classical Machine Learning and Generative AI projects</a:t>
          </a:r>
          <a:endParaRPr lang="en-US"/>
        </a:p>
      </dgm:t>
    </dgm:pt>
    <dgm:pt modelId="{F3C382EE-1893-46A1-987F-F24CAE6756FF}" type="parTrans" cxnId="{218E1AEE-1554-4375-91A9-AB41FE4B7518}">
      <dgm:prSet/>
      <dgm:spPr/>
      <dgm:t>
        <a:bodyPr/>
        <a:lstStyle/>
        <a:p>
          <a:endParaRPr lang="en-US"/>
        </a:p>
      </dgm:t>
    </dgm:pt>
    <dgm:pt modelId="{F62EB172-EF47-4662-94A4-02C4C6DD0FA0}" type="sibTrans" cxnId="{218E1AEE-1554-4375-91A9-AB41FE4B7518}">
      <dgm:prSet/>
      <dgm:spPr/>
      <dgm:t>
        <a:bodyPr/>
        <a:lstStyle/>
        <a:p>
          <a:endParaRPr lang="en-US"/>
        </a:p>
      </dgm:t>
    </dgm:pt>
    <dgm:pt modelId="{0CBF0F27-C0F3-4665-B560-1C34966EDAA3}">
      <dgm:prSet/>
      <dgm:spPr/>
      <dgm:t>
        <a:bodyPr/>
        <a:lstStyle/>
        <a:p>
          <a:pPr>
            <a:lnSpc>
              <a:spcPct val="100000"/>
            </a:lnSpc>
          </a:pPr>
          <a:r>
            <a:rPr lang="en-US" b="0" i="0"/>
            <a:t>Overall more than 6 years in the field of State of the Art Technology</a:t>
          </a:r>
          <a:endParaRPr lang="en-US"/>
        </a:p>
      </dgm:t>
    </dgm:pt>
    <dgm:pt modelId="{ACA5D499-5935-428D-993C-26A3B430849F}" type="parTrans" cxnId="{D2E961AD-F865-47C4-9FBE-6BEE27730020}">
      <dgm:prSet/>
      <dgm:spPr/>
      <dgm:t>
        <a:bodyPr/>
        <a:lstStyle/>
        <a:p>
          <a:endParaRPr lang="en-US"/>
        </a:p>
      </dgm:t>
    </dgm:pt>
    <dgm:pt modelId="{CEBB67F5-74CA-4C4C-B400-0C0BE18B30ED}" type="sibTrans" cxnId="{D2E961AD-F865-47C4-9FBE-6BEE27730020}">
      <dgm:prSet/>
      <dgm:spPr/>
      <dgm:t>
        <a:bodyPr/>
        <a:lstStyle/>
        <a:p>
          <a:endParaRPr lang="en-US"/>
        </a:p>
      </dgm:t>
    </dgm:pt>
    <dgm:pt modelId="{97F656EB-0B4F-49E2-94FF-CD7DB2309660}">
      <dgm:prSet/>
      <dgm:spPr/>
      <dgm:t>
        <a:bodyPr/>
        <a:lstStyle/>
        <a:p>
          <a:pPr>
            <a:lnSpc>
              <a:spcPct val="100000"/>
            </a:lnSpc>
          </a:pPr>
          <a:r>
            <a:rPr lang="en-US" b="0" i="0" dirty="0"/>
            <a:t>Top Voice in Machine Learning, Data Science and Artificial Intelligence on </a:t>
          </a:r>
          <a:r>
            <a:rPr lang="en-US" b="0" i="0" dirty="0" err="1"/>
            <a:t>Linkedin</a:t>
          </a:r>
          <a:r>
            <a:rPr lang="en-US" b="0" i="0" dirty="0"/>
            <a:t> from August 2023 till February 2024</a:t>
          </a:r>
          <a:endParaRPr lang="en-US" dirty="0"/>
        </a:p>
      </dgm:t>
    </dgm:pt>
    <dgm:pt modelId="{3067A6EA-9C14-4745-9DE9-08B05F776B23}" type="parTrans" cxnId="{E7FB978F-F31A-42E4-82A2-F156E78F4C96}">
      <dgm:prSet/>
      <dgm:spPr/>
      <dgm:t>
        <a:bodyPr/>
        <a:lstStyle/>
        <a:p>
          <a:endParaRPr lang="en-US"/>
        </a:p>
      </dgm:t>
    </dgm:pt>
    <dgm:pt modelId="{2AE5A3BC-A28A-4508-A344-DD5B27C0FA8A}" type="sibTrans" cxnId="{E7FB978F-F31A-42E4-82A2-F156E78F4C96}">
      <dgm:prSet/>
      <dgm:spPr/>
      <dgm:t>
        <a:bodyPr/>
        <a:lstStyle/>
        <a:p>
          <a:endParaRPr lang="en-US"/>
        </a:p>
      </dgm:t>
    </dgm:pt>
    <dgm:pt modelId="{3F593F7D-3D6F-4409-B982-37ADE1978675}">
      <dgm:prSet/>
      <dgm:spPr/>
      <dgm:t>
        <a:bodyPr/>
        <a:lstStyle/>
        <a:p>
          <a:pPr>
            <a:lnSpc>
              <a:spcPct val="100000"/>
            </a:lnSpc>
          </a:pPr>
          <a:r>
            <a:rPr lang="en-US" b="0" i="0"/>
            <a:t>Currently also AI Community lead under </a:t>
          </a:r>
          <a:r>
            <a:rPr lang="en-US" b="0" i="0" err="1"/>
            <a:t>CodersHQ</a:t>
          </a:r>
          <a:r>
            <a:rPr lang="en-US" b="0" i="0"/>
            <a:t> and one of the Co-Founders of Launchpad.</a:t>
          </a:r>
          <a:endParaRPr lang="en-US"/>
        </a:p>
      </dgm:t>
    </dgm:pt>
    <dgm:pt modelId="{7E6466C9-CA94-48E3-8802-D087CE6AF994}" type="parTrans" cxnId="{1E046523-F8C6-473E-ADAE-C254AB498971}">
      <dgm:prSet/>
      <dgm:spPr/>
      <dgm:t>
        <a:bodyPr/>
        <a:lstStyle/>
        <a:p>
          <a:endParaRPr lang="en-US"/>
        </a:p>
      </dgm:t>
    </dgm:pt>
    <dgm:pt modelId="{E65C54A1-20FD-4CE1-AABE-1325BD69D8BE}" type="sibTrans" cxnId="{1E046523-F8C6-473E-ADAE-C254AB498971}">
      <dgm:prSet/>
      <dgm:spPr/>
      <dgm:t>
        <a:bodyPr/>
        <a:lstStyle/>
        <a:p>
          <a:endParaRPr lang="en-US"/>
        </a:p>
      </dgm:t>
    </dgm:pt>
    <dgm:pt modelId="{EF67CB5B-FFB1-4972-A5E2-9E9CBBB9297F}" type="pres">
      <dgm:prSet presAssocID="{C40431CA-C3C3-4C37-8A3C-803937938EBC}" presName="root" presStyleCnt="0">
        <dgm:presLayoutVars>
          <dgm:dir/>
          <dgm:resizeHandles val="exact"/>
        </dgm:presLayoutVars>
      </dgm:prSet>
      <dgm:spPr/>
    </dgm:pt>
    <dgm:pt modelId="{EA5D6966-9D0F-4EDF-8529-B2E09770ED9D}" type="pres">
      <dgm:prSet presAssocID="{ACE7F187-ECDE-4200-BF5E-BF20BC7D4D91}" presName="compNode" presStyleCnt="0"/>
      <dgm:spPr/>
    </dgm:pt>
    <dgm:pt modelId="{C53DE82D-9603-42D2-A10D-117D0CB1ECAF}" type="pres">
      <dgm:prSet presAssocID="{ACE7F187-ECDE-4200-BF5E-BF20BC7D4D91}" presName="bgRect" presStyleLbl="bgShp" presStyleIdx="0" presStyleCnt="8"/>
      <dgm:spPr/>
    </dgm:pt>
    <dgm:pt modelId="{19D9B5CD-E6A9-4B12-9D51-9CE8F69F3868}" type="pres">
      <dgm:prSet presAssocID="{ACE7F187-ECDE-4200-BF5E-BF20BC7D4D91}"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iploma Roll"/>
        </a:ext>
      </dgm:extLst>
    </dgm:pt>
    <dgm:pt modelId="{4439530C-B6C6-46C1-84FF-8A9798C3C466}" type="pres">
      <dgm:prSet presAssocID="{ACE7F187-ECDE-4200-BF5E-BF20BC7D4D91}" presName="spaceRect" presStyleCnt="0"/>
      <dgm:spPr/>
    </dgm:pt>
    <dgm:pt modelId="{B6628B2A-2FB0-4F1A-A1AE-AC238D3DBACF}" type="pres">
      <dgm:prSet presAssocID="{ACE7F187-ECDE-4200-BF5E-BF20BC7D4D91}" presName="parTx" presStyleLbl="revTx" presStyleIdx="0" presStyleCnt="8">
        <dgm:presLayoutVars>
          <dgm:chMax val="0"/>
          <dgm:chPref val="0"/>
        </dgm:presLayoutVars>
      </dgm:prSet>
      <dgm:spPr/>
    </dgm:pt>
    <dgm:pt modelId="{17715A42-E898-4735-A42D-AFD99441E915}" type="pres">
      <dgm:prSet presAssocID="{673A0D91-6D21-4774-9420-7563F73BADD9}" presName="sibTrans" presStyleCnt="0"/>
      <dgm:spPr/>
    </dgm:pt>
    <dgm:pt modelId="{69E3CDE0-7068-4E92-AC63-BFEBB130C8C3}" type="pres">
      <dgm:prSet presAssocID="{64CD7F01-EC55-4C99-8A37-1E23FC100D77}" presName="compNode" presStyleCnt="0"/>
      <dgm:spPr/>
    </dgm:pt>
    <dgm:pt modelId="{CC1F2C50-B4B1-49B7-AC95-F33CD92FC886}" type="pres">
      <dgm:prSet presAssocID="{64CD7F01-EC55-4C99-8A37-1E23FC100D77}" presName="bgRect" presStyleLbl="bgShp" presStyleIdx="1" presStyleCnt="8"/>
      <dgm:spPr/>
    </dgm:pt>
    <dgm:pt modelId="{D757709F-B2E6-4586-95E1-B42037729E56}" type="pres">
      <dgm:prSet presAssocID="{64CD7F01-EC55-4C99-8A37-1E23FC100D77}"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lectrician"/>
        </a:ext>
      </dgm:extLst>
    </dgm:pt>
    <dgm:pt modelId="{29265558-00BF-46EE-9DD9-37E1795FFA9D}" type="pres">
      <dgm:prSet presAssocID="{64CD7F01-EC55-4C99-8A37-1E23FC100D77}" presName="spaceRect" presStyleCnt="0"/>
      <dgm:spPr/>
    </dgm:pt>
    <dgm:pt modelId="{E2F4110C-7D99-424F-8474-11941A86E863}" type="pres">
      <dgm:prSet presAssocID="{64CD7F01-EC55-4C99-8A37-1E23FC100D77}" presName="parTx" presStyleLbl="revTx" presStyleIdx="1" presStyleCnt="8">
        <dgm:presLayoutVars>
          <dgm:chMax val="0"/>
          <dgm:chPref val="0"/>
        </dgm:presLayoutVars>
      </dgm:prSet>
      <dgm:spPr/>
    </dgm:pt>
    <dgm:pt modelId="{866AF82C-6867-4225-9D91-033B6B3067B1}" type="pres">
      <dgm:prSet presAssocID="{5AB66BD6-858C-4F08-83A8-FDD1414793C4}" presName="sibTrans" presStyleCnt="0"/>
      <dgm:spPr/>
    </dgm:pt>
    <dgm:pt modelId="{CDDABF28-4530-4C32-B594-79087AC4E26C}" type="pres">
      <dgm:prSet presAssocID="{041CC996-90A9-473E-B29D-A47729D14F07}" presName="compNode" presStyleCnt="0"/>
      <dgm:spPr/>
    </dgm:pt>
    <dgm:pt modelId="{D6821ABC-0978-43E2-A45F-B8A737F3F805}" type="pres">
      <dgm:prSet presAssocID="{041CC996-90A9-473E-B29D-A47729D14F07}" presName="bgRect" presStyleLbl="bgShp" presStyleIdx="2" presStyleCnt="8"/>
      <dgm:spPr/>
    </dgm:pt>
    <dgm:pt modelId="{1C4C0971-3E29-460A-9132-076322F3FA7E}" type="pres">
      <dgm:prSet presAssocID="{041CC996-90A9-473E-B29D-A47729D14F07}"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choolhouse"/>
        </a:ext>
      </dgm:extLst>
    </dgm:pt>
    <dgm:pt modelId="{F3C08B89-F528-48AB-8DB0-FE7F0DD79625}" type="pres">
      <dgm:prSet presAssocID="{041CC996-90A9-473E-B29D-A47729D14F07}" presName="spaceRect" presStyleCnt="0"/>
      <dgm:spPr/>
    </dgm:pt>
    <dgm:pt modelId="{FD791C88-9E9A-40EB-AA6B-647FFB4D56E3}" type="pres">
      <dgm:prSet presAssocID="{041CC996-90A9-473E-B29D-A47729D14F07}" presName="parTx" presStyleLbl="revTx" presStyleIdx="2" presStyleCnt="8">
        <dgm:presLayoutVars>
          <dgm:chMax val="0"/>
          <dgm:chPref val="0"/>
        </dgm:presLayoutVars>
      </dgm:prSet>
      <dgm:spPr/>
    </dgm:pt>
    <dgm:pt modelId="{30EB0ACC-4782-4736-9AA1-F1C6742441B7}" type="pres">
      <dgm:prSet presAssocID="{01C0EF06-0A59-4ABB-95FA-0C6FA001D498}" presName="sibTrans" presStyleCnt="0"/>
      <dgm:spPr/>
    </dgm:pt>
    <dgm:pt modelId="{F799F703-D4DB-4B23-8F50-825583E828DE}" type="pres">
      <dgm:prSet presAssocID="{F8ED84F4-C82B-4BD6-8DCF-2D60D11A8FCC}" presName="compNode" presStyleCnt="0"/>
      <dgm:spPr/>
    </dgm:pt>
    <dgm:pt modelId="{72288583-5224-48C7-A029-1893531B23DA}" type="pres">
      <dgm:prSet presAssocID="{F8ED84F4-C82B-4BD6-8DCF-2D60D11A8FCC}" presName="bgRect" presStyleLbl="bgShp" presStyleIdx="3" presStyleCnt="8"/>
      <dgm:spPr/>
    </dgm:pt>
    <dgm:pt modelId="{A39D1954-F876-4365-9D09-EBA043AD583D}" type="pres">
      <dgm:prSet presAssocID="{F8ED84F4-C82B-4BD6-8DCF-2D60D11A8FCC}"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obot"/>
        </a:ext>
      </dgm:extLst>
    </dgm:pt>
    <dgm:pt modelId="{B599BDC8-A60D-43C3-86BD-C263AFAD4114}" type="pres">
      <dgm:prSet presAssocID="{F8ED84F4-C82B-4BD6-8DCF-2D60D11A8FCC}" presName="spaceRect" presStyleCnt="0"/>
      <dgm:spPr/>
    </dgm:pt>
    <dgm:pt modelId="{9CFC224E-D98D-4A1A-8327-264740A105E9}" type="pres">
      <dgm:prSet presAssocID="{F8ED84F4-C82B-4BD6-8DCF-2D60D11A8FCC}" presName="parTx" presStyleLbl="revTx" presStyleIdx="3" presStyleCnt="8">
        <dgm:presLayoutVars>
          <dgm:chMax val="0"/>
          <dgm:chPref val="0"/>
        </dgm:presLayoutVars>
      </dgm:prSet>
      <dgm:spPr/>
    </dgm:pt>
    <dgm:pt modelId="{0FA4467B-3ED9-4209-90DE-26D8DD89743A}" type="pres">
      <dgm:prSet presAssocID="{AF3ED506-3C61-4983-B9E5-07790B1AF33E}" presName="sibTrans" presStyleCnt="0"/>
      <dgm:spPr/>
    </dgm:pt>
    <dgm:pt modelId="{BFCB0397-1251-48E5-A086-CF42CB750BDD}" type="pres">
      <dgm:prSet presAssocID="{EE9D7B47-F919-462F-BEF8-6F05B7A17583}" presName="compNode" presStyleCnt="0"/>
      <dgm:spPr/>
    </dgm:pt>
    <dgm:pt modelId="{59A50165-9516-449F-AD88-AABD832D6331}" type="pres">
      <dgm:prSet presAssocID="{EE9D7B47-F919-462F-BEF8-6F05B7A17583}" presName="bgRect" presStyleLbl="bgShp" presStyleIdx="4" presStyleCnt="8"/>
      <dgm:spPr/>
    </dgm:pt>
    <dgm:pt modelId="{AB02A99A-8378-4F25-B2E1-744812961887}" type="pres">
      <dgm:prSet presAssocID="{EE9D7B47-F919-462F-BEF8-6F05B7A17583}"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Brain"/>
        </a:ext>
      </dgm:extLst>
    </dgm:pt>
    <dgm:pt modelId="{2C331B32-E04E-4599-BEC0-AA31DFA03CB8}" type="pres">
      <dgm:prSet presAssocID="{EE9D7B47-F919-462F-BEF8-6F05B7A17583}" presName="spaceRect" presStyleCnt="0"/>
      <dgm:spPr/>
    </dgm:pt>
    <dgm:pt modelId="{D6EB92E4-FACC-4B09-A270-E442A9CAA6C0}" type="pres">
      <dgm:prSet presAssocID="{EE9D7B47-F919-462F-BEF8-6F05B7A17583}" presName="parTx" presStyleLbl="revTx" presStyleIdx="4" presStyleCnt="8">
        <dgm:presLayoutVars>
          <dgm:chMax val="0"/>
          <dgm:chPref val="0"/>
        </dgm:presLayoutVars>
      </dgm:prSet>
      <dgm:spPr/>
    </dgm:pt>
    <dgm:pt modelId="{39376121-F5C8-45E4-B9BA-FBB9F41CEF70}" type="pres">
      <dgm:prSet presAssocID="{F62EB172-EF47-4662-94A4-02C4C6DD0FA0}" presName="sibTrans" presStyleCnt="0"/>
      <dgm:spPr/>
    </dgm:pt>
    <dgm:pt modelId="{DDB1FBD7-9539-47B0-8918-9647E575F449}" type="pres">
      <dgm:prSet presAssocID="{0CBF0F27-C0F3-4665-B560-1C34966EDAA3}" presName="compNode" presStyleCnt="0"/>
      <dgm:spPr/>
    </dgm:pt>
    <dgm:pt modelId="{C1A70442-2DEC-4634-BC58-DE28B29F1A1F}" type="pres">
      <dgm:prSet presAssocID="{0CBF0F27-C0F3-4665-B560-1C34966EDAA3}" presName="bgRect" presStyleLbl="bgShp" presStyleIdx="5" presStyleCnt="8"/>
      <dgm:spPr/>
    </dgm:pt>
    <dgm:pt modelId="{A04A8E7C-0A15-40F2-9529-5665716CC0F0}" type="pres">
      <dgm:prSet presAssocID="{0CBF0F27-C0F3-4665-B560-1C34966EDAA3}" presName="iconRect" presStyleLbl="node1" presStyleIdx="5" presStyleCnt="8"/>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a:noFill/>
        </a:ln>
      </dgm:spPr>
      <dgm:extLst>
        <a:ext uri="{E40237B7-FDA0-4F09-8148-C483321AD2D9}">
          <dgm14:cNvPr xmlns:dgm14="http://schemas.microsoft.com/office/drawing/2010/diagram" id="0" name="" descr="Scientist male with solid fill"/>
        </a:ext>
      </dgm:extLst>
    </dgm:pt>
    <dgm:pt modelId="{F52259E1-B3D3-4D8E-B568-7C7336179ECE}" type="pres">
      <dgm:prSet presAssocID="{0CBF0F27-C0F3-4665-B560-1C34966EDAA3}" presName="spaceRect" presStyleCnt="0"/>
      <dgm:spPr/>
    </dgm:pt>
    <dgm:pt modelId="{5668602E-81E5-4375-B999-4539835209F1}" type="pres">
      <dgm:prSet presAssocID="{0CBF0F27-C0F3-4665-B560-1C34966EDAA3}" presName="parTx" presStyleLbl="revTx" presStyleIdx="5" presStyleCnt="8">
        <dgm:presLayoutVars>
          <dgm:chMax val="0"/>
          <dgm:chPref val="0"/>
        </dgm:presLayoutVars>
      </dgm:prSet>
      <dgm:spPr/>
    </dgm:pt>
    <dgm:pt modelId="{EBD8E60F-3864-4B7F-B5AB-46BA5BB76A77}" type="pres">
      <dgm:prSet presAssocID="{CEBB67F5-74CA-4C4C-B400-0C0BE18B30ED}" presName="sibTrans" presStyleCnt="0"/>
      <dgm:spPr/>
    </dgm:pt>
    <dgm:pt modelId="{029E5E58-0542-44C7-A385-1A4A29FA2A82}" type="pres">
      <dgm:prSet presAssocID="{97F656EB-0B4F-49E2-94FF-CD7DB2309660}" presName="compNode" presStyleCnt="0"/>
      <dgm:spPr/>
    </dgm:pt>
    <dgm:pt modelId="{BD1B74E3-3AB3-411B-A161-C648ED518C4C}" type="pres">
      <dgm:prSet presAssocID="{97F656EB-0B4F-49E2-94FF-CD7DB2309660}" presName="bgRect" presStyleLbl="bgShp" presStyleIdx="6" presStyleCnt="8"/>
      <dgm:spPr/>
    </dgm:pt>
    <dgm:pt modelId="{4DA99D6D-1A8D-4A6E-A4A3-1FF1E545DC3D}" type="pres">
      <dgm:prSet presAssocID="{97F656EB-0B4F-49E2-94FF-CD7DB2309660}" presName="iconRect" presStyleLbl="node1" presStyleIdx="6" presStyleCnt="8"/>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Office Worker"/>
        </a:ext>
      </dgm:extLst>
    </dgm:pt>
    <dgm:pt modelId="{50BDDD0B-5BE9-444D-A818-6BCD2F161579}" type="pres">
      <dgm:prSet presAssocID="{97F656EB-0B4F-49E2-94FF-CD7DB2309660}" presName="spaceRect" presStyleCnt="0"/>
      <dgm:spPr/>
    </dgm:pt>
    <dgm:pt modelId="{B397F459-F591-4D13-B833-5DC0D740F6D9}" type="pres">
      <dgm:prSet presAssocID="{97F656EB-0B4F-49E2-94FF-CD7DB2309660}" presName="parTx" presStyleLbl="revTx" presStyleIdx="6" presStyleCnt="8">
        <dgm:presLayoutVars>
          <dgm:chMax val="0"/>
          <dgm:chPref val="0"/>
        </dgm:presLayoutVars>
      </dgm:prSet>
      <dgm:spPr/>
    </dgm:pt>
    <dgm:pt modelId="{781D4DD7-F933-4AF1-A9DB-CB6CADF2A42D}" type="pres">
      <dgm:prSet presAssocID="{2AE5A3BC-A28A-4508-A344-DD5B27C0FA8A}" presName="sibTrans" presStyleCnt="0"/>
      <dgm:spPr/>
    </dgm:pt>
    <dgm:pt modelId="{1113A45A-F1FE-4E04-8911-2548F4958147}" type="pres">
      <dgm:prSet presAssocID="{3F593F7D-3D6F-4409-B982-37ADE1978675}" presName="compNode" presStyleCnt="0"/>
      <dgm:spPr/>
    </dgm:pt>
    <dgm:pt modelId="{36010D07-2910-400A-A043-D5F9F22950E6}" type="pres">
      <dgm:prSet presAssocID="{3F593F7D-3D6F-4409-B982-37ADE1978675}" presName="bgRect" presStyleLbl="bgShp" presStyleIdx="7" presStyleCnt="8"/>
      <dgm:spPr/>
    </dgm:pt>
    <dgm:pt modelId="{87689217-CECC-4592-9DAA-5AF3040C0329}" type="pres">
      <dgm:prSet presAssocID="{3F593F7D-3D6F-4409-B982-37ADE1978675}" presName="iconRect" presStyleLbl="node1" presStyleIdx="7" presStyleCnt="8"/>
      <dgm:spPr>
        <a:blipFill>
          <a:blip xmlns:r="http://schemas.openxmlformats.org/officeDocument/2006/relationships" r:embed="rId15">
            <a:extLst>
              <a:ext uri="{96DAC541-7B7A-43D3-8B79-37D633B846F1}">
                <asvg:svgBlip xmlns:asvg="http://schemas.microsoft.com/office/drawing/2016/SVG/main" r:embed="rId16"/>
              </a:ext>
            </a:extLst>
          </a:blip>
          <a:srcRect/>
          <a:stretch>
            <a:fillRect/>
          </a:stretch>
        </a:blipFill>
        <a:ln>
          <a:noFill/>
        </a:ln>
      </dgm:spPr>
      <dgm:extLst>
        <a:ext uri="{E40237B7-FDA0-4F09-8148-C483321AD2D9}">
          <dgm14:cNvPr xmlns:dgm14="http://schemas.microsoft.com/office/drawing/2010/diagram" id="0" name="" descr="Rocket with solid fill"/>
        </a:ext>
      </dgm:extLst>
    </dgm:pt>
    <dgm:pt modelId="{5CE64D1B-73D3-4C35-B9DB-67FBD4B79D6D}" type="pres">
      <dgm:prSet presAssocID="{3F593F7D-3D6F-4409-B982-37ADE1978675}" presName="spaceRect" presStyleCnt="0"/>
      <dgm:spPr/>
    </dgm:pt>
    <dgm:pt modelId="{4B4F6AEB-6F27-4091-9EC8-3B5017B68A66}" type="pres">
      <dgm:prSet presAssocID="{3F593F7D-3D6F-4409-B982-37ADE1978675}" presName="parTx" presStyleLbl="revTx" presStyleIdx="7" presStyleCnt="8">
        <dgm:presLayoutVars>
          <dgm:chMax val="0"/>
          <dgm:chPref val="0"/>
        </dgm:presLayoutVars>
      </dgm:prSet>
      <dgm:spPr/>
    </dgm:pt>
  </dgm:ptLst>
  <dgm:cxnLst>
    <dgm:cxn modelId="{E203C812-A268-CC45-858C-AC772159080A}" type="presOf" srcId="{0CBF0F27-C0F3-4665-B560-1C34966EDAA3}" destId="{5668602E-81E5-4375-B999-4539835209F1}" srcOrd="0" destOrd="0" presId="urn:microsoft.com/office/officeart/2018/2/layout/IconVerticalSolidList"/>
    <dgm:cxn modelId="{6E179913-9DCB-8E4A-AEB1-4868400B3B41}" type="presOf" srcId="{ACE7F187-ECDE-4200-BF5E-BF20BC7D4D91}" destId="{B6628B2A-2FB0-4F1A-A1AE-AC238D3DBACF}" srcOrd="0" destOrd="0" presId="urn:microsoft.com/office/officeart/2018/2/layout/IconVerticalSolidList"/>
    <dgm:cxn modelId="{07780214-E4A2-5E48-91FC-0A47470049B2}" type="presOf" srcId="{041CC996-90A9-473E-B29D-A47729D14F07}" destId="{FD791C88-9E9A-40EB-AA6B-647FFB4D56E3}" srcOrd="0" destOrd="0" presId="urn:microsoft.com/office/officeart/2018/2/layout/IconVerticalSolidList"/>
    <dgm:cxn modelId="{1E046523-F8C6-473E-ADAE-C254AB498971}" srcId="{C40431CA-C3C3-4C37-8A3C-803937938EBC}" destId="{3F593F7D-3D6F-4409-B982-37ADE1978675}" srcOrd="7" destOrd="0" parTransId="{7E6466C9-CA94-48E3-8802-D087CE6AF994}" sibTransId="{E65C54A1-20FD-4CE1-AABE-1325BD69D8BE}"/>
    <dgm:cxn modelId="{00CF5B32-AD8C-4653-8BFE-DD4F82DC555E}" srcId="{C40431CA-C3C3-4C37-8A3C-803937938EBC}" destId="{64CD7F01-EC55-4C99-8A37-1E23FC100D77}" srcOrd="1" destOrd="0" parTransId="{D8FA4E25-71F6-4851-B841-94F4A92E2A4C}" sibTransId="{5AB66BD6-858C-4F08-83A8-FDD1414793C4}"/>
    <dgm:cxn modelId="{10F0E258-DE20-F344-8056-A0C8A891D48F}" type="presOf" srcId="{3F593F7D-3D6F-4409-B982-37ADE1978675}" destId="{4B4F6AEB-6F27-4091-9EC8-3B5017B68A66}" srcOrd="0" destOrd="0" presId="urn:microsoft.com/office/officeart/2018/2/layout/IconVerticalSolidList"/>
    <dgm:cxn modelId="{833C5B62-A8A4-3F4C-9A40-AEEF6C2FA0CD}" type="presOf" srcId="{EE9D7B47-F919-462F-BEF8-6F05B7A17583}" destId="{D6EB92E4-FACC-4B09-A270-E442A9CAA6C0}" srcOrd="0" destOrd="0" presId="urn:microsoft.com/office/officeart/2018/2/layout/IconVerticalSolidList"/>
    <dgm:cxn modelId="{3AF14A72-ED96-9D4C-B81B-4586A9C6863F}" type="presOf" srcId="{97F656EB-0B4F-49E2-94FF-CD7DB2309660}" destId="{B397F459-F591-4D13-B833-5DC0D740F6D9}" srcOrd="0" destOrd="0" presId="urn:microsoft.com/office/officeart/2018/2/layout/IconVerticalSolidList"/>
    <dgm:cxn modelId="{E7FB978F-F31A-42E4-82A2-F156E78F4C96}" srcId="{C40431CA-C3C3-4C37-8A3C-803937938EBC}" destId="{97F656EB-0B4F-49E2-94FF-CD7DB2309660}" srcOrd="6" destOrd="0" parTransId="{3067A6EA-9C14-4745-9DE9-08B05F776B23}" sibTransId="{2AE5A3BC-A28A-4508-A344-DD5B27C0FA8A}"/>
    <dgm:cxn modelId="{6045A590-EAB9-4412-8738-A8A30686466D}" srcId="{C40431CA-C3C3-4C37-8A3C-803937938EBC}" destId="{041CC996-90A9-473E-B29D-A47729D14F07}" srcOrd="2" destOrd="0" parTransId="{64CBDC6E-1153-4D13-AB7C-74B449170505}" sibTransId="{01C0EF06-0A59-4ABB-95FA-0C6FA001D498}"/>
    <dgm:cxn modelId="{2F2C0D9B-8C9F-A442-A0E0-849226BB4F79}" type="presOf" srcId="{F8ED84F4-C82B-4BD6-8DCF-2D60D11A8FCC}" destId="{9CFC224E-D98D-4A1A-8327-264740A105E9}" srcOrd="0" destOrd="0" presId="urn:microsoft.com/office/officeart/2018/2/layout/IconVerticalSolidList"/>
    <dgm:cxn modelId="{D2E961AD-F865-47C4-9FBE-6BEE27730020}" srcId="{C40431CA-C3C3-4C37-8A3C-803937938EBC}" destId="{0CBF0F27-C0F3-4665-B560-1C34966EDAA3}" srcOrd="5" destOrd="0" parTransId="{ACA5D499-5935-428D-993C-26A3B430849F}" sibTransId="{CEBB67F5-74CA-4C4C-B400-0C0BE18B30ED}"/>
    <dgm:cxn modelId="{DEB112C4-A203-4025-8BE6-7E4A49B45671}" srcId="{C40431CA-C3C3-4C37-8A3C-803937938EBC}" destId="{F8ED84F4-C82B-4BD6-8DCF-2D60D11A8FCC}" srcOrd="3" destOrd="0" parTransId="{A8E9AE44-60BE-4663-8630-0763AA79066B}" sibTransId="{AF3ED506-3C61-4983-B9E5-07790B1AF33E}"/>
    <dgm:cxn modelId="{DDD2E5C5-BC9A-8C47-8062-E2EA6F717239}" type="presOf" srcId="{C40431CA-C3C3-4C37-8A3C-803937938EBC}" destId="{EF67CB5B-FFB1-4972-A5E2-9E9CBBB9297F}" srcOrd="0" destOrd="0" presId="urn:microsoft.com/office/officeart/2018/2/layout/IconVerticalSolidList"/>
    <dgm:cxn modelId="{367539D9-5050-41E9-B07E-E0F1FF1C5525}" srcId="{C40431CA-C3C3-4C37-8A3C-803937938EBC}" destId="{ACE7F187-ECDE-4200-BF5E-BF20BC7D4D91}" srcOrd="0" destOrd="0" parTransId="{F3C12181-E655-49C9-A3E9-C98E1FE487E5}" sibTransId="{673A0D91-6D21-4774-9420-7563F73BADD9}"/>
    <dgm:cxn modelId="{218E1AEE-1554-4375-91A9-AB41FE4B7518}" srcId="{C40431CA-C3C3-4C37-8A3C-803937938EBC}" destId="{EE9D7B47-F919-462F-BEF8-6F05B7A17583}" srcOrd="4" destOrd="0" parTransId="{F3C382EE-1893-46A1-987F-F24CAE6756FF}" sibTransId="{F62EB172-EF47-4662-94A4-02C4C6DD0FA0}"/>
    <dgm:cxn modelId="{F600B4F5-FAA8-A646-91F2-54FE96544F32}" type="presOf" srcId="{64CD7F01-EC55-4C99-8A37-1E23FC100D77}" destId="{E2F4110C-7D99-424F-8474-11941A86E863}" srcOrd="0" destOrd="0" presId="urn:microsoft.com/office/officeart/2018/2/layout/IconVerticalSolidList"/>
    <dgm:cxn modelId="{C7328CCF-068E-DE44-8D95-A41B98DA9E5D}" type="presParOf" srcId="{EF67CB5B-FFB1-4972-A5E2-9E9CBBB9297F}" destId="{EA5D6966-9D0F-4EDF-8529-B2E09770ED9D}" srcOrd="0" destOrd="0" presId="urn:microsoft.com/office/officeart/2018/2/layout/IconVerticalSolidList"/>
    <dgm:cxn modelId="{CFB73255-2C3C-6041-BF3B-993ECB56628E}" type="presParOf" srcId="{EA5D6966-9D0F-4EDF-8529-B2E09770ED9D}" destId="{C53DE82D-9603-42D2-A10D-117D0CB1ECAF}" srcOrd="0" destOrd="0" presId="urn:microsoft.com/office/officeart/2018/2/layout/IconVerticalSolidList"/>
    <dgm:cxn modelId="{EA55CAF2-B8CC-764F-8254-BC4A37F875E6}" type="presParOf" srcId="{EA5D6966-9D0F-4EDF-8529-B2E09770ED9D}" destId="{19D9B5CD-E6A9-4B12-9D51-9CE8F69F3868}" srcOrd="1" destOrd="0" presId="urn:microsoft.com/office/officeart/2018/2/layout/IconVerticalSolidList"/>
    <dgm:cxn modelId="{58165065-D876-C141-B524-2E5E62549261}" type="presParOf" srcId="{EA5D6966-9D0F-4EDF-8529-B2E09770ED9D}" destId="{4439530C-B6C6-46C1-84FF-8A9798C3C466}" srcOrd="2" destOrd="0" presId="urn:microsoft.com/office/officeart/2018/2/layout/IconVerticalSolidList"/>
    <dgm:cxn modelId="{D8E9697B-F01D-C748-8FE0-B9198FB17D69}" type="presParOf" srcId="{EA5D6966-9D0F-4EDF-8529-B2E09770ED9D}" destId="{B6628B2A-2FB0-4F1A-A1AE-AC238D3DBACF}" srcOrd="3" destOrd="0" presId="urn:microsoft.com/office/officeart/2018/2/layout/IconVerticalSolidList"/>
    <dgm:cxn modelId="{579A268E-EAA9-7B4D-A0DF-07AE29BFC8BB}" type="presParOf" srcId="{EF67CB5B-FFB1-4972-A5E2-9E9CBBB9297F}" destId="{17715A42-E898-4735-A42D-AFD99441E915}" srcOrd="1" destOrd="0" presId="urn:microsoft.com/office/officeart/2018/2/layout/IconVerticalSolidList"/>
    <dgm:cxn modelId="{DCF05BFB-705F-0945-A7AB-F86C3DB31F22}" type="presParOf" srcId="{EF67CB5B-FFB1-4972-A5E2-9E9CBBB9297F}" destId="{69E3CDE0-7068-4E92-AC63-BFEBB130C8C3}" srcOrd="2" destOrd="0" presId="urn:microsoft.com/office/officeart/2018/2/layout/IconVerticalSolidList"/>
    <dgm:cxn modelId="{1A206D40-C0C9-E94C-B60B-CAB3A413AE61}" type="presParOf" srcId="{69E3CDE0-7068-4E92-AC63-BFEBB130C8C3}" destId="{CC1F2C50-B4B1-49B7-AC95-F33CD92FC886}" srcOrd="0" destOrd="0" presId="urn:microsoft.com/office/officeart/2018/2/layout/IconVerticalSolidList"/>
    <dgm:cxn modelId="{515E123E-714D-2B41-8576-F053B87ED14D}" type="presParOf" srcId="{69E3CDE0-7068-4E92-AC63-BFEBB130C8C3}" destId="{D757709F-B2E6-4586-95E1-B42037729E56}" srcOrd="1" destOrd="0" presId="urn:microsoft.com/office/officeart/2018/2/layout/IconVerticalSolidList"/>
    <dgm:cxn modelId="{82B332FC-3837-594D-9061-DF57B33EC872}" type="presParOf" srcId="{69E3CDE0-7068-4E92-AC63-BFEBB130C8C3}" destId="{29265558-00BF-46EE-9DD9-37E1795FFA9D}" srcOrd="2" destOrd="0" presId="urn:microsoft.com/office/officeart/2018/2/layout/IconVerticalSolidList"/>
    <dgm:cxn modelId="{2FF5FD3B-FC97-D14B-8631-1E6DC18591FC}" type="presParOf" srcId="{69E3CDE0-7068-4E92-AC63-BFEBB130C8C3}" destId="{E2F4110C-7D99-424F-8474-11941A86E863}" srcOrd="3" destOrd="0" presId="urn:microsoft.com/office/officeart/2018/2/layout/IconVerticalSolidList"/>
    <dgm:cxn modelId="{E77F0CB9-DE7E-E54B-BA9A-CDDF1CF2619B}" type="presParOf" srcId="{EF67CB5B-FFB1-4972-A5E2-9E9CBBB9297F}" destId="{866AF82C-6867-4225-9D91-033B6B3067B1}" srcOrd="3" destOrd="0" presId="urn:microsoft.com/office/officeart/2018/2/layout/IconVerticalSolidList"/>
    <dgm:cxn modelId="{B140DDE0-919B-114B-815F-CAB33D64C32E}" type="presParOf" srcId="{EF67CB5B-FFB1-4972-A5E2-9E9CBBB9297F}" destId="{CDDABF28-4530-4C32-B594-79087AC4E26C}" srcOrd="4" destOrd="0" presId="urn:microsoft.com/office/officeart/2018/2/layout/IconVerticalSolidList"/>
    <dgm:cxn modelId="{C24BA35A-574C-DC49-BCDB-D2D723919A41}" type="presParOf" srcId="{CDDABF28-4530-4C32-B594-79087AC4E26C}" destId="{D6821ABC-0978-43E2-A45F-B8A737F3F805}" srcOrd="0" destOrd="0" presId="urn:microsoft.com/office/officeart/2018/2/layout/IconVerticalSolidList"/>
    <dgm:cxn modelId="{6F7F7672-4E54-D24D-A7A4-A130E0333BF3}" type="presParOf" srcId="{CDDABF28-4530-4C32-B594-79087AC4E26C}" destId="{1C4C0971-3E29-460A-9132-076322F3FA7E}" srcOrd="1" destOrd="0" presId="urn:microsoft.com/office/officeart/2018/2/layout/IconVerticalSolidList"/>
    <dgm:cxn modelId="{C72D4D2A-694E-7844-86F2-CD00BDC60D57}" type="presParOf" srcId="{CDDABF28-4530-4C32-B594-79087AC4E26C}" destId="{F3C08B89-F528-48AB-8DB0-FE7F0DD79625}" srcOrd="2" destOrd="0" presId="urn:microsoft.com/office/officeart/2018/2/layout/IconVerticalSolidList"/>
    <dgm:cxn modelId="{28516598-0F5C-E543-AE50-13141AFE358E}" type="presParOf" srcId="{CDDABF28-4530-4C32-B594-79087AC4E26C}" destId="{FD791C88-9E9A-40EB-AA6B-647FFB4D56E3}" srcOrd="3" destOrd="0" presId="urn:microsoft.com/office/officeart/2018/2/layout/IconVerticalSolidList"/>
    <dgm:cxn modelId="{CB44C4CE-6AF6-9344-BECF-C03DF25EBB1E}" type="presParOf" srcId="{EF67CB5B-FFB1-4972-A5E2-9E9CBBB9297F}" destId="{30EB0ACC-4782-4736-9AA1-F1C6742441B7}" srcOrd="5" destOrd="0" presId="urn:microsoft.com/office/officeart/2018/2/layout/IconVerticalSolidList"/>
    <dgm:cxn modelId="{B26BDF9C-48F3-D54C-8D1E-276F95F05A93}" type="presParOf" srcId="{EF67CB5B-FFB1-4972-A5E2-9E9CBBB9297F}" destId="{F799F703-D4DB-4B23-8F50-825583E828DE}" srcOrd="6" destOrd="0" presId="urn:microsoft.com/office/officeart/2018/2/layout/IconVerticalSolidList"/>
    <dgm:cxn modelId="{E21E6898-835E-7D4F-8240-BA20CA042217}" type="presParOf" srcId="{F799F703-D4DB-4B23-8F50-825583E828DE}" destId="{72288583-5224-48C7-A029-1893531B23DA}" srcOrd="0" destOrd="0" presId="urn:microsoft.com/office/officeart/2018/2/layout/IconVerticalSolidList"/>
    <dgm:cxn modelId="{AC5D9396-4269-4346-9B17-6E64250D504A}" type="presParOf" srcId="{F799F703-D4DB-4B23-8F50-825583E828DE}" destId="{A39D1954-F876-4365-9D09-EBA043AD583D}" srcOrd="1" destOrd="0" presId="urn:microsoft.com/office/officeart/2018/2/layout/IconVerticalSolidList"/>
    <dgm:cxn modelId="{E7C5F9C4-F2B1-DE41-9B4E-1CA38D94880B}" type="presParOf" srcId="{F799F703-D4DB-4B23-8F50-825583E828DE}" destId="{B599BDC8-A60D-43C3-86BD-C263AFAD4114}" srcOrd="2" destOrd="0" presId="urn:microsoft.com/office/officeart/2018/2/layout/IconVerticalSolidList"/>
    <dgm:cxn modelId="{E823CAD4-6BE6-ED4A-AE12-5907BF1A035F}" type="presParOf" srcId="{F799F703-D4DB-4B23-8F50-825583E828DE}" destId="{9CFC224E-D98D-4A1A-8327-264740A105E9}" srcOrd="3" destOrd="0" presId="urn:microsoft.com/office/officeart/2018/2/layout/IconVerticalSolidList"/>
    <dgm:cxn modelId="{368F0574-7DAA-434A-A6EA-4B67D176088B}" type="presParOf" srcId="{EF67CB5B-FFB1-4972-A5E2-9E9CBBB9297F}" destId="{0FA4467B-3ED9-4209-90DE-26D8DD89743A}" srcOrd="7" destOrd="0" presId="urn:microsoft.com/office/officeart/2018/2/layout/IconVerticalSolidList"/>
    <dgm:cxn modelId="{4B707C58-CB24-0148-B515-F5D7D4D73DAA}" type="presParOf" srcId="{EF67CB5B-FFB1-4972-A5E2-9E9CBBB9297F}" destId="{BFCB0397-1251-48E5-A086-CF42CB750BDD}" srcOrd="8" destOrd="0" presId="urn:microsoft.com/office/officeart/2018/2/layout/IconVerticalSolidList"/>
    <dgm:cxn modelId="{0161B5A9-E1C3-054D-9792-C062C74121F6}" type="presParOf" srcId="{BFCB0397-1251-48E5-A086-CF42CB750BDD}" destId="{59A50165-9516-449F-AD88-AABD832D6331}" srcOrd="0" destOrd="0" presId="urn:microsoft.com/office/officeart/2018/2/layout/IconVerticalSolidList"/>
    <dgm:cxn modelId="{E2F25AF9-C527-0E4D-B61A-67D5C71CB24E}" type="presParOf" srcId="{BFCB0397-1251-48E5-A086-CF42CB750BDD}" destId="{AB02A99A-8378-4F25-B2E1-744812961887}" srcOrd="1" destOrd="0" presId="urn:microsoft.com/office/officeart/2018/2/layout/IconVerticalSolidList"/>
    <dgm:cxn modelId="{2D4171FC-8777-A34B-8F9C-687990976E24}" type="presParOf" srcId="{BFCB0397-1251-48E5-A086-CF42CB750BDD}" destId="{2C331B32-E04E-4599-BEC0-AA31DFA03CB8}" srcOrd="2" destOrd="0" presId="urn:microsoft.com/office/officeart/2018/2/layout/IconVerticalSolidList"/>
    <dgm:cxn modelId="{728A0CD7-767D-6E46-8C48-9AD81436C3E4}" type="presParOf" srcId="{BFCB0397-1251-48E5-A086-CF42CB750BDD}" destId="{D6EB92E4-FACC-4B09-A270-E442A9CAA6C0}" srcOrd="3" destOrd="0" presId="urn:microsoft.com/office/officeart/2018/2/layout/IconVerticalSolidList"/>
    <dgm:cxn modelId="{6C071407-F433-F04E-9EB9-233861B707C3}" type="presParOf" srcId="{EF67CB5B-FFB1-4972-A5E2-9E9CBBB9297F}" destId="{39376121-F5C8-45E4-B9BA-FBB9F41CEF70}" srcOrd="9" destOrd="0" presId="urn:microsoft.com/office/officeart/2018/2/layout/IconVerticalSolidList"/>
    <dgm:cxn modelId="{23CDD630-81BF-C646-94F1-A1321A4646C7}" type="presParOf" srcId="{EF67CB5B-FFB1-4972-A5E2-9E9CBBB9297F}" destId="{DDB1FBD7-9539-47B0-8918-9647E575F449}" srcOrd="10" destOrd="0" presId="urn:microsoft.com/office/officeart/2018/2/layout/IconVerticalSolidList"/>
    <dgm:cxn modelId="{6905205C-BF9F-0F43-9BB9-9B2D6615B54F}" type="presParOf" srcId="{DDB1FBD7-9539-47B0-8918-9647E575F449}" destId="{C1A70442-2DEC-4634-BC58-DE28B29F1A1F}" srcOrd="0" destOrd="0" presId="urn:microsoft.com/office/officeart/2018/2/layout/IconVerticalSolidList"/>
    <dgm:cxn modelId="{D0DCB952-0BF5-7F41-9284-D6B93AFC18A7}" type="presParOf" srcId="{DDB1FBD7-9539-47B0-8918-9647E575F449}" destId="{A04A8E7C-0A15-40F2-9529-5665716CC0F0}" srcOrd="1" destOrd="0" presId="urn:microsoft.com/office/officeart/2018/2/layout/IconVerticalSolidList"/>
    <dgm:cxn modelId="{2A7CA5FF-7A1F-8449-AC88-DC75E59D1DB2}" type="presParOf" srcId="{DDB1FBD7-9539-47B0-8918-9647E575F449}" destId="{F52259E1-B3D3-4D8E-B568-7C7336179ECE}" srcOrd="2" destOrd="0" presId="urn:microsoft.com/office/officeart/2018/2/layout/IconVerticalSolidList"/>
    <dgm:cxn modelId="{D039F89F-DF6C-8D47-90DD-23B776D35CA5}" type="presParOf" srcId="{DDB1FBD7-9539-47B0-8918-9647E575F449}" destId="{5668602E-81E5-4375-B999-4539835209F1}" srcOrd="3" destOrd="0" presId="urn:microsoft.com/office/officeart/2018/2/layout/IconVerticalSolidList"/>
    <dgm:cxn modelId="{85459638-6BE0-EB4E-BA4E-165E6E3E52A2}" type="presParOf" srcId="{EF67CB5B-FFB1-4972-A5E2-9E9CBBB9297F}" destId="{EBD8E60F-3864-4B7F-B5AB-46BA5BB76A77}" srcOrd="11" destOrd="0" presId="urn:microsoft.com/office/officeart/2018/2/layout/IconVerticalSolidList"/>
    <dgm:cxn modelId="{8AB70708-7482-9242-AF7E-D0D021EA44BA}" type="presParOf" srcId="{EF67CB5B-FFB1-4972-A5E2-9E9CBBB9297F}" destId="{029E5E58-0542-44C7-A385-1A4A29FA2A82}" srcOrd="12" destOrd="0" presId="urn:microsoft.com/office/officeart/2018/2/layout/IconVerticalSolidList"/>
    <dgm:cxn modelId="{20CD8CCB-DCA3-6D41-B6DA-5528F898302D}" type="presParOf" srcId="{029E5E58-0542-44C7-A385-1A4A29FA2A82}" destId="{BD1B74E3-3AB3-411B-A161-C648ED518C4C}" srcOrd="0" destOrd="0" presId="urn:microsoft.com/office/officeart/2018/2/layout/IconVerticalSolidList"/>
    <dgm:cxn modelId="{03E221BD-A3ED-994E-9F8A-2C004532FE62}" type="presParOf" srcId="{029E5E58-0542-44C7-A385-1A4A29FA2A82}" destId="{4DA99D6D-1A8D-4A6E-A4A3-1FF1E545DC3D}" srcOrd="1" destOrd="0" presId="urn:microsoft.com/office/officeart/2018/2/layout/IconVerticalSolidList"/>
    <dgm:cxn modelId="{37D09BDC-1873-434A-B525-F9165890D624}" type="presParOf" srcId="{029E5E58-0542-44C7-A385-1A4A29FA2A82}" destId="{50BDDD0B-5BE9-444D-A818-6BCD2F161579}" srcOrd="2" destOrd="0" presId="urn:microsoft.com/office/officeart/2018/2/layout/IconVerticalSolidList"/>
    <dgm:cxn modelId="{1D10780C-EC50-8949-831D-4D2E11FD0A12}" type="presParOf" srcId="{029E5E58-0542-44C7-A385-1A4A29FA2A82}" destId="{B397F459-F591-4D13-B833-5DC0D740F6D9}" srcOrd="3" destOrd="0" presId="urn:microsoft.com/office/officeart/2018/2/layout/IconVerticalSolidList"/>
    <dgm:cxn modelId="{44BD1881-767D-9F47-B9A4-3FFFBC48982C}" type="presParOf" srcId="{EF67CB5B-FFB1-4972-A5E2-9E9CBBB9297F}" destId="{781D4DD7-F933-4AF1-A9DB-CB6CADF2A42D}" srcOrd="13" destOrd="0" presId="urn:microsoft.com/office/officeart/2018/2/layout/IconVerticalSolidList"/>
    <dgm:cxn modelId="{3EDE4516-C315-F146-AAC7-5C9AC4AE3F84}" type="presParOf" srcId="{EF67CB5B-FFB1-4972-A5E2-9E9CBBB9297F}" destId="{1113A45A-F1FE-4E04-8911-2548F4958147}" srcOrd="14" destOrd="0" presId="urn:microsoft.com/office/officeart/2018/2/layout/IconVerticalSolidList"/>
    <dgm:cxn modelId="{49E56CC8-E8DC-164D-9265-B2DCFC7DAB91}" type="presParOf" srcId="{1113A45A-F1FE-4E04-8911-2548F4958147}" destId="{36010D07-2910-400A-A043-D5F9F22950E6}" srcOrd="0" destOrd="0" presId="urn:microsoft.com/office/officeart/2018/2/layout/IconVerticalSolidList"/>
    <dgm:cxn modelId="{E8051AC7-7220-BC4B-B419-88157178C166}" type="presParOf" srcId="{1113A45A-F1FE-4E04-8911-2548F4958147}" destId="{87689217-CECC-4592-9DAA-5AF3040C0329}" srcOrd="1" destOrd="0" presId="urn:microsoft.com/office/officeart/2018/2/layout/IconVerticalSolidList"/>
    <dgm:cxn modelId="{133AB0AB-DB92-5544-8238-8A112764AA34}" type="presParOf" srcId="{1113A45A-F1FE-4E04-8911-2548F4958147}" destId="{5CE64D1B-73D3-4C35-B9DB-67FBD4B79D6D}" srcOrd="2" destOrd="0" presId="urn:microsoft.com/office/officeart/2018/2/layout/IconVerticalSolidList"/>
    <dgm:cxn modelId="{6AD9DF78-EE5F-0B4E-A01C-95DF54E6D4B7}" type="presParOf" srcId="{1113A45A-F1FE-4E04-8911-2548F4958147}" destId="{4B4F6AEB-6F27-4091-9EC8-3B5017B68A66}"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E87964F-F5F8-4E9D-A02B-AA9FE9B31337}" type="doc">
      <dgm:prSet loTypeId="urn:microsoft.com/office/officeart/2016/7/layout/VerticalHollowActionList" loCatId="List" qsTypeId="urn:microsoft.com/office/officeart/2005/8/quickstyle/simple1" qsCatId="simple" csTypeId="urn:microsoft.com/office/officeart/2005/8/colors/accent1_2" csCatId="accent1" phldr="1"/>
      <dgm:spPr/>
      <dgm:t>
        <a:bodyPr/>
        <a:lstStyle/>
        <a:p>
          <a:endParaRPr lang="en-US"/>
        </a:p>
      </dgm:t>
    </dgm:pt>
    <dgm:pt modelId="{2E1BF9D1-4CF7-4B01-BCA8-BBE2929826A6}">
      <dgm:prSet/>
      <dgm:spPr/>
      <dgm:t>
        <a:bodyPr/>
        <a:lstStyle/>
        <a:p>
          <a:r>
            <a:rPr lang="en-US"/>
            <a:t>Understand</a:t>
          </a:r>
        </a:p>
      </dgm:t>
    </dgm:pt>
    <dgm:pt modelId="{D05C79D1-163E-48F4-AA18-D8FCF67A3401}" type="parTrans" cxnId="{5EF48708-32F3-49C9-B22F-E3D58F20D8B7}">
      <dgm:prSet/>
      <dgm:spPr/>
      <dgm:t>
        <a:bodyPr/>
        <a:lstStyle/>
        <a:p>
          <a:endParaRPr lang="en-US"/>
        </a:p>
      </dgm:t>
    </dgm:pt>
    <dgm:pt modelId="{99BF7162-97D2-412A-AA24-E584FBA70128}" type="sibTrans" cxnId="{5EF48708-32F3-49C9-B22F-E3D58F20D8B7}">
      <dgm:prSet/>
      <dgm:spPr/>
      <dgm:t>
        <a:bodyPr/>
        <a:lstStyle/>
        <a:p>
          <a:endParaRPr lang="en-US"/>
        </a:p>
      </dgm:t>
    </dgm:pt>
    <dgm:pt modelId="{7B18BF23-C3D1-444B-8447-D9A477A9F83C}">
      <dgm:prSet/>
      <dgm:spPr/>
      <dgm:t>
        <a:bodyPr/>
        <a:lstStyle/>
        <a:p>
          <a:r>
            <a:rPr lang="en-US" dirty="0"/>
            <a:t>Understand what neural networks are and the terminologies associated with it</a:t>
          </a:r>
        </a:p>
      </dgm:t>
    </dgm:pt>
    <dgm:pt modelId="{86C6BD1D-635C-46D5-8175-77183BFD26AA}" type="parTrans" cxnId="{B208F10F-E341-46AC-94F5-AE345DAED548}">
      <dgm:prSet/>
      <dgm:spPr/>
      <dgm:t>
        <a:bodyPr/>
        <a:lstStyle/>
        <a:p>
          <a:endParaRPr lang="en-US"/>
        </a:p>
      </dgm:t>
    </dgm:pt>
    <dgm:pt modelId="{2F9BA5C6-600B-456B-86EC-7FF3C8C35F29}" type="sibTrans" cxnId="{B208F10F-E341-46AC-94F5-AE345DAED548}">
      <dgm:prSet/>
      <dgm:spPr/>
      <dgm:t>
        <a:bodyPr/>
        <a:lstStyle/>
        <a:p>
          <a:endParaRPr lang="en-US"/>
        </a:p>
      </dgm:t>
    </dgm:pt>
    <dgm:pt modelId="{7DF362E7-2EC8-440A-8F30-12CEBFB85DF4}">
      <dgm:prSet/>
      <dgm:spPr/>
      <dgm:t>
        <a:bodyPr/>
        <a:lstStyle/>
        <a:p>
          <a:r>
            <a:rPr lang="en-US"/>
            <a:t>Recognize</a:t>
          </a:r>
        </a:p>
      </dgm:t>
    </dgm:pt>
    <dgm:pt modelId="{0D44B455-575F-4F60-9515-1D7F39FC4B7D}" type="parTrans" cxnId="{9B56E307-309A-4539-871C-5313C715ACDB}">
      <dgm:prSet/>
      <dgm:spPr/>
      <dgm:t>
        <a:bodyPr/>
        <a:lstStyle/>
        <a:p>
          <a:endParaRPr lang="en-US"/>
        </a:p>
      </dgm:t>
    </dgm:pt>
    <dgm:pt modelId="{CACF9D37-7D88-418C-BABF-534702AC5C3C}" type="sibTrans" cxnId="{9B56E307-309A-4539-871C-5313C715ACDB}">
      <dgm:prSet/>
      <dgm:spPr/>
      <dgm:t>
        <a:bodyPr/>
        <a:lstStyle/>
        <a:p>
          <a:endParaRPr lang="en-US"/>
        </a:p>
      </dgm:t>
    </dgm:pt>
    <dgm:pt modelId="{F8D548DE-2ECE-4FEE-BAB0-5D8B2600F89E}">
      <dgm:prSet/>
      <dgm:spPr/>
      <dgm:t>
        <a:bodyPr/>
        <a:lstStyle/>
        <a:p>
          <a:r>
            <a:rPr lang="en-US" dirty="0"/>
            <a:t>Recognize the key components that form neural networks</a:t>
          </a:r>
        </a:p>
      </dgm:t>
    </dgm:pt>
    <dgm:pt modelId="{A9294396-AE58-433E-9333-0626248E6F4B}" type="parTrans" cxnId="{0498C9EF-A9C2-474B-954B-7E70EC6C49BD}">
      <dgm:prSet/>
      <dgm:spPr/>
      <dgm:t>
        <a:bodyPr/>
        <a:lstStyle/>
        <a:p>
          <a:endParaRPr lang="en-US"/>
        </a:p>
      </dgm:t>
    </dgm:pt>
    <dgm:pt modelId="{DAEB5FBF-CD04-4DB0-9875-CA398DB892AD}" type="sibTrans" cxnId="{0498C9EF-A9C2-474B-954B-7E70EC6C49BD}">
      <dgm:prSet/>
      <dgm:spPr/>
      <dgm:t>
        <a:bodyPr/>
        <a:lstStyle/>
        <a:p>
          <a:endParaRPr lang="en-US"/>
        </a:p>
      </dgm:t>
    </dgm:pt>
    <dgm:pt modelId="{31A43ADD-2559-4CA0-8737-8549D982A51F}">
      <dgm:prSet/>
      <dgm:spPr/>
      <dgm:t>
        <a:bodyPr/>
        <a:lstStyle/>
        <a:p>
          <a:r>
            <a:rPr lang="en-US" dirty="0"/>
            <a:t>Hands on exp.</a:t>
          </a:r>
        </a:p>
      </dgm:t>
    </dgm:pt>
    <dgm:pt modelId="{49634EEB-2B39-4430-820D-F1F0F605647D}" type="parTrans" cxnId="{BE585606-1CB1-499D-927E-87A33BF480EB}">
      <dgm:prSet/>
      <dgm:spPr/>
      <dgm:t>
        <a:bodyPr/>
        <a:lstStyle/>
        <a:p>
          <a:endParaRPr lang="en-US"/>
        </a:p>
      </dgm:t>
    </dgm:pt>
    <dgm:pt modelId="{1A594FFD-7579-47E9-AE9B-AEE99399F2FE}" type="sibTrans" cxnId="{BE585606-1CB1-499D-927E-87A33BF480EB}">
      <dgm:prSet/>
      <dgm:spPr/>
      <dgm:t>
        <a:bodyPr/>
        <a:lstStyle/>
        <a:p>
          <a:endParaRPr lang="en-US"/>
        </a:p>
      </dgm:t>
    </dgm:pt>
    <dgm:pt modelId="{001E38CC-7BC4-4FDC-921A-CA7392534AD3}">
      <dgm:prSet/>
      <dgm:spPr/>
      <dgm:t>
        <a:bodyPr/>
        <a:lstStyle/>
        <a:p>
          <a:r>
            <a:rPr lang="en-US" dirty="0"/>
            <a:t>Get hands on with the Excel functions necessary for implementing forward propagation</a:t>
          </a:r>
        </a:p>
      </dgm:t>
    </dgm:pt>
    <dgm:pt modelId="{1D361E96-89AC-468D-BF91-3615F0671048}" type="parTrans" cxnId="{4C2DE132-28CA-4EF2-AA1B-227858C48825}">
      <dgm:prSet/>
      <dgm:spPr/>
      <dgm:t>
        <a:bodyPr/>
        <a:lstStyle/>
        <a:p>
          <a:endParaRPr lang="en-US"/>
        </a:p>
      </dgm:t>
    </dgm:pt>
    <dgm:pt modelId="{DE390F7F-F698-495E-90BF-FA1765626F15}" type="sibTrans" cxnId="{4C2DE132-28CA-4EF2-AA1B-227858C48825}">
      <dgm:prSet/>
      <dgm:spPr/>
      <dgm:t>
        <a:bodyPr/>
        <a:lstStyle/>
        <a:p>
          <a:endParaRPr lang="en-US"/>
        </a:p>
      </dgm:t>
    </dgm:pt>
    <dgm:pt modelId="{9ED7F379-3C9C-4A98-BF70-09A444B47116}">
      <dgm:prSet/>
      <dgm:spPr/>
      <dgm:t>
        <a:bodyPr/>
        <a:lstStyle/>
        <a:p>
          <a:r>
            <a:rPr lang="en-US"/>
            <a:t>Learn</a:t>
          </a:r>
        </a:p>
      </dgm:t>
    </dgm:pt>
    <dgm:pt modelId="{5E9DC69C-631D-4FE2-9E7E-70CF2BE6DA38}" type="parTrans" cxnId="{4EBC08DB-98BC-4F5F-9E9E-0B5B10F4C67A}">
      <dgm:prSet/>
      <dgm:spPr/>
      <dgm:t>
        <a:bodyPr/>
        <a:lstStyle/>
        <a:p>
          <a:endParaRPr lang="en-US"/>
        </a:p>
      </dgm:t>
    </dgm:pt>
    <dgm:pt modelId="{4EE6562D-F234-4893-B78B-ED14C6995FE3}" type="sibTrans" cxnId="{4EBC08DB-98BC-4F5F-9E9E-0B5B10F4C67A}">
      <dgm:prSet/>
      <dgm:spPr/>
      <dgm:t>
        <a:bodyPr/>
        <a:lstStyle/>
        <a:p>
          <a:endParaRPr lang="en-US"/>
        </a:p>
      </dgm:t>
    </dgm:pt>
    <dgm:pt modelId="{FAD86B9D-0A0A-46C9-9798-3086DAB40D68}">
      <dgm:prSet/>
      <dgm:spPr/>
      <dgm:t>
        <a:bodyPr/>
        <a:lstStyle/>
        <a:p>
          <a:r>
            <a:rPr lang="en-US" dirty="0"/>
            <a:t>Learn how to perform backward propagation using special add on tool in Excel</a:t>
          </a:r>
        </a:p>
      </dgm:t>
    </dgm:pt>
    <dgm:pt modelId="{3D47AACD-BEEE-4405-BAB0-00FE231D88F7}" type="parTrans" cxnId="{82316846-7B19-4388-9964-78C2982866BC}">
      <dgm:prSet/>
      <dgm:spPr/>
      <dgm:t>
        <a:bodyPr/>
        <a:lstStyle/>
        <a:p>
          <a:endParaRPr lang="en-US"/>
        </a:p>
      </dgm:t>
    </dgm:pt>
    <dgm:pt modelId="{F7250FE0-0A68-4978-8C29-1F7600C4573E}" type="sibTrans" cxnId="{82316846-7B19-4388-9964-78C2982866BC}">
      <dgm:prSet/>
      <dgm:spPr/>
      <dgm:t>
        <a:bodyPr/>
        <a:lstStyle/>
        <a:p>
          <a:endParaRPr lang="en-US"/>
        </a:p>
      </dgm:t>
    </dgm:pt>
    <dgm:pt modelId="{FD931A42-3DFD-4B3A-BD74-7B0A1B9C7C46}">
      <dgm:prSet/>
      <dgm:spPr/>
      <dgm:t>
        <a:bodyPr/>
        <a:lstStyle/>
        <a:p>
          <a:r>
            <a:rPr lang="en-US"/>
            <a:t>Appreciate</a:t>
          </a:r>
        </a:p>
      </dgm:t>
    </dgm:pt>
    <dgm:pt modelId="{532E4D39-2A9B-43C7-BEA5-46CD58F367B4}" type="parTrans" cxnId="{1A762AFD-E0D0-4390-9A0B-453078A49CBC}">
      <dgm:prSet/>
      <dgm:spPr/>
      <dgm:t>
        <a:bodyPr/>
        <a:lstStyle/>
        <a:p>
          <a:endParaRPr lang="en-US"/>
        </a:p>
      </dgm:t>
    </dgm:pt>
    <dgm:pt modelId="{C1DC4681-D2CA-4DDE-9A60-A058A36F02DE}" type="sibTrans" cxnId="{1A762AFD-E0D0-4390-9A0B-453078A49CBC}">
      <dgm:prSet/>
      <dgm:spPr/>
      <dgm:t>
        <a:bodyPr/>
        <a:lstStyle/>
        <a:p>
          <a:endParaRPr lang="en-US"/>
        </a:p>
      </dgm:t>
    </dgm:pt>
    <dgm:pt modelId="{8B334FA0-1B5A-42DB-8B0C-B073D57D3EB0}">
      <dgm:prSet/>
      <dgm:spPr/>
      <dgm:t>
        <a:bodyPr/>
        <a:lstStyle/>
        <a:p>
          <a:r>
            <a:rPr lang="en-US"/>
            <a:t>Appreciate the limitations of Excel for complex neural network applications</a:t>
          </a:r>
        </a:p>
      </dgm:t>
    </dgm:pt>
    <dgm:pt modelId="{F858DD55-2E01-4C8C-917F-A2A4BEA6FBA0}" type="parTrans" cxnId="{48FFFE4A-CD8B-4416-B328-EF4CC3EA91C0}">
      <dgm:prSet/>
      <dgm:spPr/>
      <dgm:t>
        <a:bodyPr/>
        <a:lstStyle/>
        <a:p>
          <a:endParaRPr lang="en-US"/>
        </a:p>
      </dgm:t>
    </dgm:pt>
    <dgm:pt modelId="{0FD6956B-CF94-49AD-B9F6-082D86E24138}" type="sibTrans" cxnId="{48FFFE4A-CD8B-4416-B328-EF4CC3EA91C0}">
      <dgm:prSet/>
      <dgm:spPr/>
      <dgm:t>
        <a:bodyPr/>
        <a:lstStyle/>
        <a:p>
          <a:endParaRPr lang="en-US"/>
        </a:p>
      </dgm:t>
    </dgm:pt>
    <dgm:pt modelId="{A77C1E0B-36A9-4C2C-AF83-0CA2FB50C981}">
      <dgm:prSet/>
      <dgm:spPr/>
      <dgm:t>
        <a:bodyPr/>
        <a:lstStyle/>
        <a:p>
          <a:r>
            <a:rPr lang="en-US"/>
            <a:t>Develop</a:t>
          </a:r>
        </a:p>
      </dgm:t>
    </dgm:pt>
    <dgm:pt modelId="{7460C57B-F510-4D9A-95BE-4822EFBFDE3E}" type="parTrans" cxnId="{87A05727-AC76-40BE-876A-3232BBACE93C}">
      <dgm:prSet/>
      <dgm:spPr/>
      <dgm:t>
        <a:bodyPr/>
        <a:lstStyle/>
        <a:p>
          <a:endParaRPr lang="en-US"/>
        </a:p>
      </dgm:t>
    </dgm:pt>
    <dgm:pt modelId="{8811CD94-05E4-42E3-BECC-15F9C1C4C744}" type="sibTrans" cxnId="{87A05727-AC76-40BE-876A-3232BBACE93C}">
      <dgm:prSet/>
      <dgm:spPr/>
      <dgm:t>
        <a:bodyPr/>
        <a:lstStyle/>
        <a:p>
          <a:endParaRPr lang="en-US"/>
        </a:p>
      </dgm:t>
    </dgm:pt>
    <dgm:pt modelId="{6FC68045-06A6-4349-A764-96FAB3EBECF8}">
      <dgm:prSet/>
      <dgm:spPr/>
      <dgm:t>
        <a:bodyPr/>
        <a:lstStyle/>
        <a:p>
          <a:r>
            <a:rPr lang="en-US"/>
            <a:t>Develop a foundation for further exploration of more advanced neural network concepts</a:t>
          </a:r>
        </a:p>
      </dgm:t>
    </dgm:pt>
    <dgm:pt modelId="{F15D97D9-A227-44D5-BACA-FB0290FADE46}" type="parTrans" cxnId="{0844B10F-1830-4F10-84E0-CA2608362B59}">
      <dgm:prSet/>
      <dgm:spPr/>
      <dgm:t>
        <a:bodyPr/>
        <a:lstStyle/>
        <a:p>
          <a:endParaRPr lang="en-US"/>
        </a:p>
      </dgm:t>
    </dgm:pt>
    <dgm:pt modelId="{5DA76D1B-7275-4395-ADDB-1E298DF171E0}" type="sibTrans" cxnId="{0844B10F-1830-4F10-84E0-CA2608362B59}">
      <dgm:prSet/>
      <dgm:spPr/>
      <dgm:t>
        <a:bodyPr/>
        <a:lstStyle/>
        <a:p>
          <a:endParaRPr lang="en-US"/>
        </a:p>
      </dgm:t>
    </dgm:pt>
    <dgm:pt modelId="{B31D5AF2-0460-D445-A80D-5F2EED4C783C}" type="pres">
      <dgm:prSet presAssocID="{2E87964F-F5F8-4E9D-A02B-AA9FE9B31337}" presName="Name0" presStyleCnt="0">
        <dgm:presLayoutVars>
          <dgm:dir/>
          <dgm:animLvl val="lvl"/>
          <dgm:resizeHandles val="exact"/>
        </dgm:presLayoutVars>
      </dgm:prSet>
      <dgm:spPr/>
    </dgm:pt>
    <dgm:pt modelId="{4C24AA70-4CB3-A043-9A76-54E2A64056DA}" type="pres">
      <dgm:prSet presAssocID="{2E1BF9D1-4CF7-4B01-BCA8-BBE2929826A6}" presName="linNode" presStyleCnt="0"/>
      <dgm:spPr/>
    </dgm:pt>
    <dgm:pt modelId="{AB489995-0A68-3548-AFC7-2F56E7639E4E}" type="pres">
      <dgm:prSet presAssocID="{2E1BF9D1-4CF7-4B01-BCA8-BBE2929826A6}" presName="parentText" presStyleLbl="solidFgAcc1" presStyleIdx="0" presStyleCnt="6">
        <dgm:presLayoutVars>
          <dgm:chMax val="1"/>
          <dgm:bulletEnabled/>
        </dgm:presLayoutVars>
      </dgm:prSet>
      <dgm:spPr/>
    </dgm:pt>
    <dgm:pt modelId="{907B4F90-3AC3-CD4B-8EA9-57B1CA1096A1}" type="pres">
      <dgm:prSet presAssocID="{2E1BF9D1-4CF7-4B01-BCA8-BBE2929826A6}" presName="descendantText" presStyleLbl="alignNode1" presStyleIdx="0" presStyleCnt="6">
        <dgm:presLayoutVars>
          <dgm:bulletEnabled/>
        </dgm:presLayoutVars>
      </dgm:prSet>
      <dgm:spPr/>
    </dgm:pt>
    <dgm:pt modelId="{5D87A9BC-FEA9-C94B-87D4-B80F487C2A97}" type="pres">
      <dgm:prSet presAssocID="{99BF7162-97D2-412A-AA24-E584FBA70128}" presName="sp" presStyleCnt="0"/>
      <dgm:spPr/>
    </dgm:pt>
    <dgm:pt modelId="{BFCACDC1-5F57-B649-B320-3C3CD0AE5004}" type="pres">
      <dgm:prSet presAssocID="{7DF362E7-2EC8-440A-8F30-12CEBFB85DF4}" presName="linNode" presStyleCnt="0"/>
      <dgm:spPr/>
    </dgm:pt>
    <dgm:pt modelId="{125616E4-B53E-F245-8C11-CA0CD13188D3}" type="pres">
      <dgm:prSet presAssocID="{7DF362E7-2EC8-440A-8F30-12CEBFB85DF4}" presName="parentText" presStyleLbl="solidFgAcc1" presStyleIdx="1" presStyleCnt="6">
        <dgm:presLayoutVars>
          <dgm:chMax val="1"/>
          <dgm:bulletEnabled/>
        </dgm:presLayoutVars>
      </dgm:prSet>
      <dgm:spPr/>
    </dgm:pt>
    <dgm:pt modelId="{7DA8862D-BBCF-8D46-989D-1D2333A5779A}" type="pres">
      <dgm:prSet presAssocID="{7DF362E7-2EC8-440A-8F30-12CEBFB85DF4}" presName="descendantText" presStyleLbl="alignNode1" presStyleIdx="1" presStyleCnt="6">
        <dgm:presLayoutVars>
          <dgm:bulletEnabled/>
        </dgm:presLayoutVars>
      </dgm:prSet>
      <dgm:spPr/>
    </dgm:pt>
    <dgm:pt modelId="{1549D833-D685-994E-8DF3-6D73F1278BA4}" type="pres">
      <dgm:prSet presAssocID="{CACF9D37-7D88-418C-BABF-534702AC5C3C}" presName="sp" presStyleCnt="0"/>
      <dgm:spPr/>
    </dgm:pt>
    <dgm:pt modelId="{7049C9FF-38EF-F347-B37F-7A9FFA0F7AD8}" type="pres">
      <dgm:prSet presAssocID="{31A43ADD-2559-4CA0-8737-8549D982A51F}" presName="linNode" presStyleCnt="0"/>
      <dgm:spPr/>
    </dgm:pt>
    <dgm:pt modelId="{08E360D5-F710-8A40-9F5B-97FB32384FF8}" type="pres">
      <dgm:prSet presAssocID="{31A43ADD-2559-4CA0-8737-8549D982A51F}" presName="parentText" presStyleLbl="solidFgAcc1" presStyleIdx="2" presStyleCnt="6">
        <dgm:presLayoutVars>
          <dgm:chMax val="1"/>
          <dgm:bulletEnabled/>
        </dgm:presLayoutVars>
      </dgm:prSet>
      <dgm:spPr/>
    </dgm:pt>
    <dgm:pt modelId="{73493717-AD8F-1843-BA98-0049C220D50E}" type="pres">
      <dgm:prSet presAssocID="{31A43ADD-2559-4CA0-8737-8549D982A51F}" presName="descendantText" presStyleLbl="alignNode1" presStyleIdx="2" presStyleCnt="6">
        <dgm:presLayoutVars>
          <dgm:bulletEnabled/>
        </dgm:presLayoutVars>
      </dgm:prSet>
      <dgm:spPr/>
    </dgm:pt>
    <dgm:pt modelId="{FCD26D0E-A1B3-7545-BC45-10F4E547C926}" type="pres">
      <dgm:prSet presAssocID="{1A594FFD-7579-47E9-AE9B-AEE99399F2FE}" presName="sp" presStyleCnt="0"/>
      <dgm:spPr/>
    </dgm:pt>
    <dgm:pt modelId="{5EE9D7CF-22FB-E748-8074-8811D9D8EDF8}" type="pres">
      <dgm:prSet presAssocID="{9ED7F379-3C9C-4A98-BF70-09A444B47116}" presName="linNode" presStyleCnt="0"/>
      <dgm:spPr/>
    </dgm:pt>
    <dgm:pt modelId="{EC28D047-DD1A-E94B-9B22-5AD052F72B98}" type="pres">
      <dgm:prSet presAssocID="{9ED7F379-3C9C-4A98-BF70-09A444B47116}" presName="parentText" presStyleLbl="solidFgAcc1" presStyleIdx="3" presStyleCnt="6">
        <dgm:presLayoutVars>
          <dgm:chMax val="1"/>
          <dgm:bulletEnabled/>
        </dgm:presLayoutVars>
      </dgm:prSet>
      <dgm:spPr/>
    </dgm:pt>
    <dgm:pt modelId="{9C420C18-47D8-9243-B740-B8E5834C72BF}" type="pres">
      <dgm:prSet presAssocID="{9ED7F379-3C9C-4A98-BF70-09A444B47116}" presName="descendantText" presStyleLbl="alignNode1" presStyleIdx="3" presStyleCnt="6">
        <dgm:presLayoutVars>
          <dgm:bulletEnabled/>
        </dgm:presLayoutVars>
      </dgm:prSet>
      <dgm:spPr/>
    </dgm:pt>
    <dgm:pt modelId="{9C72073E-E2B7-A14F-99A5-BF6D2AB3151F}" type="pres">
      <dgm:prSet presAssocID="{4EE6562D-F234-4893-B78B-ED14C6995FE3}" presName="sp" presStyleCnt="0"/>
      <dgm:spPr/>
    </dgm:pt>
    <dgm:pt modelId="{EF7A3281-C038-2043-B619-E5AF1BF7FE77}" type="pres">
      <dgm:prSet presAssocID="{FD931A42-3DFD-4B3A-BD74-7B0A1B9C7C46}" presName="linNode" presStyleCnt="0"/>
      <dgm:spPr/>
    </dgm:pt>
    <dgm:pt modelId="{C0C41DF0-2F65-BC45-BC1D-7D9EDDF902F9}" type="pres">
      <dgm:prSet presAssocID="{FD931A42-3DFD-4B3A-BD74-7B0A1B9C7C46}" presName="parentText" presStyleLbl="solidFgAcc1" presStyleIdx="4" presStyleCnt="6">
        <dgm:presLayoutVars>
          <dgm:chMax val="1"/>
          <dgm:bulletEnabled/>
        </dgm:presLayoutVars>
      </dgm:prSet>
      <dgm:spPr/>
    </dgm:pt>
    <dgm:pt modelId="{0685826A-C231-FD45-BE32-CE7C76BFEB0E}" type="pres">
      <dgm:prSet presAssocID="{FD931A42-3DFD-4B3A-BD74-7B0A1B9C7C46}" presName="descendantText" presStyleLbl="alignNode1" presStyleIdx="4" presStyleCnt="6">
        <dgm:presLayoutVars>
          <dgm:bulletEnabled/>
        </dgm:presLayoutVars>
      </dgm:prSet>
      <dgm:spPr/>
    </dgm:pt>
    <dgm:pt modelId="{5C8BA56F-1A54-5946-A740-E7895BB67780}" type="pres">
      <dgm:prSet presAssocID="{C1DC4681-D2CA-4DDE-9A60-A058A36F02DE}" presName="sp" presStyleCnt="0"/>
      <dgm:spPr/>
    </dgm:pt>
    <dgm:pt modelId="{D85B1B1A-1E9A-4740-83F1-ABCDFF3A052B}" type="pres">
      <dgm:prSet presAssocID="{A77C1E0B-36A9-4C2C-AF83-0CA2FB50C981}" presName="linNode" presStyleCnt="0"/>
      <dgm:spPr/>
    </dgm:pt>
    <dgm:pt modelId="{FEEEC473-3A9F-4542-8C26-33A504F8166A}" type="pres">
      <dgm:prSet presAssocID="{A77C1E0B-36A9-4C2C-AF83-0CA2FB50C981}" presName="parentText" presStyleLbl="solidFgAcc1" presStyleIdx="5" presStyleCnt="6">
        <dgm:presLayoutVars>
          <dgm:chMax val="1"/>
          <dgm:bulletEnabled/>
        </dgm:presLayoutVars>
      </dgm:prSet>
      <dgm:spPr/>
    </dgm:pt>
    <dgm:pt modelId="{7C888F7A-5F7C-7C42-AEC5-4D6CF490E718}" type="pres">
      <dgm:prSet presAssocID="{A77C1E0B-36A9-4C2C-AF83-0CA2FB50C981}" presName="descendantText" presStyleLbl="alignNode1" presStyleIdx="5" presStyleCnt="6">
        <dgm:presLayoutVars>
          <dgm:bulletEnabled/>
        </dgm:presLayoutVars>
      </dgm:prSet>
      <dgm:spPr/>
    </dgm:pt>
  </dgm:ptLst>
  <dgm:cxnLst>
    <dgm:cxn modelId="{BE585606-1CB1-499D-927E-87A33BF480EB}" srcId="{2E87964F-F5F8-4E9D-A02B-AA9FE9B31337}" destId="{31A43ADD-2559-4CA0-8737-8549D982A51F}" srcOrd="2" destOrd="0" parTransId="{49634EEB-2B39-4430-820D-F1F0F605647D}" sibTransId="{1A594FFD-7579-47E9-AE9B-AEE99399F2FE}"/>
    <dgm:cxn modelId="{9B56E307-309A-4539-871C-5313C715ACDB}" srcId="{2E87964F-F5F8-4E9D-A02B-AA9FE9B31337}" destId="{7DF362E7-2EC8-440A-8F30-12CEBFB85DF4}" srcOrd="1" destOrd="0" parTransId="{0D44B455-575F-4F60-9515-1D7F39FC4B7D}" sibTransId="{CACF9D37-7D88-418C-BABF-534702AC5C3C}"/>
    <dgm:cxn modelId="{5EF48708-32F3-49C9-B22F-E3D58F20D8B7}" srcId="{2E87964F-F5F8-4E9D-A02B-AA9FE9B31337}" destId="{2E1BF9D1-4CF7-4B01-BCA8-BBE2929826A6}" srcOrd="0" destOrd="0" parTransId="{D05C79D1-163E-48F4-AA18-D8FCF67A3401}" sibTransId="{99BF7162-97D2-412A-AA24-E584FBA70128}"/>
    <dgm:cxn modelId="{12229F0C-4492-184B-BE3B-E0FDDA132C66}" type="presOf" srcId="{FAD86B9D-0A0A-46C9-9798-3086DAB40D68}" destId="{9C420C18-47D8-9243-B740-B8E5834C72BF}" srcOrd="0" destOrd="0" presId="urn:microsoft.com/office/officeart/2016/7/layout/VerticalHollowActionList"/>
    <dgm:cxn modelId="{0844B10F-1830-4F10-84E0-CA2608362B59}" srcId="{A77C1E0B-36A9-4C2C-AF83-0CA2FB50C981}" destId="{6FC68045-06A6-4349-A764-96FAB3EBECF8}" srcOrd="0" destOrd="0" parTransId="{F15D97D9-A227-44D5-BACA-FB0290FADE46}" sibTransId="{5DA76D1B-7275-4395-ADDB-1E298DF171E0}"/>
    <dgm:cxn modelId="{B208F10F-E341-46AC-94F5-AE345DAED548}" srcId="{2E1BF9D1-4CF7-4B01-BCA8-BBE2929826A6}" destId="{7B18BF23-C3D1-444B-8447-D9A477A9F83C}" srcOrd="0" destOrd="0" parTransId="{86C6BD1D-635C-46D5-8175-77183BFD26AA}" sibTransId="{2F9BA5C6-600B-456B-86EC-7FF3C8C35F29}"/>
    <dgm:cxn modelId="{842EAA14-717E-374B-9501-474D0ED50B2C}" type="presOf" srcId="{FD931A42-3DFD-4B3A-BD74-7B0A1B9C7C46}" destId="{C0C41DF0-2F65-BC45-BC1D-7D9EDDF902F9}" srcOrd="0" destOrd="0" presId="urn:microsoft.com/office/officeart/2016/7/layout/VerticalHollowActionList"/>
    <dgm:cxn modelId="{17CDCC1E-4B83-A544-B1B0-6FCA2F2DEF01}" type="presOf" srcId="{F8D548DE-2ECE-4FEE-BAB0-5D8B2600F89E}" destId="{7DA8862D-BBCF-8D46-989D-1D2333A5779A}" srcOrd="0" destOrd="0" presId="urn:microsoft.com/office/officeart/2016/7/layout/VerticalHollowActionList"/>
    <dgm:cxn modelId="{87A05727-AC76-40BE-876A-3232BBACE93C}" srcId="{2E87964F-F5F8-4E9D-A02B-AA9FE9B31337}" destId="{A77C1E0B-36A9-4C2C-AF83-0CA2FB50C981}" srcOrd="5" destOrd="0" parTransId="{7460C57B-F510-4D9A-95BE-4822EFBFDE3E}" sibTransId="{8811CD94-05E4-42E3-BECC-15F9C1C4C744}"/>
    <dgm:cxn modelId="{46943131-0F2D-1042-8F50-392D8D8153F0}" type="presOf" srcId="{6FC68045-06A6-4349-A764-96FAB3EBECF8}" destId="{7C888F7A-5F7C-7C42-AEC5-4D6CF490E718}" srcOrd="0" destOrd="0" presId="urn:microsoft.com/office/officeart/2016/7/layout/VerticalHollowActionList"/>
    <dgm:cxn modelId="{4C2DE132-28CA-4EF2-AA1B-227858C48825}" srcId="{31A43ADD-2559-4CA0-8737-8549D982A51F}" destId="{001E38CC-7BC4-4FDC-921A-CA7392534AD3}" srcOrd="0" destOrd="0" parTransId="{1D361E96-89AC-468D-BF91-3615F0671048}" sibTransId="{DE390F7F-F698-495E-90BF-FA1765626F15}"/>
    <dgm:cxn modelId="{82316846-7B19-4388-9964-78C2982866BC}" srcId="{9ED7F379-3C9C-4A98-BF70-09A444B47116}" destId="{FAD86B9D-0A0A-46C9-9798-3086DAB40D68}" srcOrd="0" destOrd="0" parTransId="{3D47AACD-BEEE-4405-BAB0-00FE231D88F7}" sibTransId="{F7250FE0-0A68-4978-8C29-1F7600C4573E}"/>
    <dgm:cxn modelId="{48FFFE4A-CD8B-4416-B328-EF4CC3EA91C0}" srcId="{FD931A42-3DFD-4B3A-BD74-7B0A1B9C7C46}" destId="{8B334FA0-1B5A-42DB-8B0C-B073D57D3EB0}" srcOrd="0" destOrd="0" parTransId="{F858DD55-2E01-4C8C-917F-A2A4BEA6FBA0}" sibTransId="{0FD6956B-CF94-49AD-B9F6-082D86E24138}"/>
    <dgm:cxn modelId="{FB69844E-A1D7-4742-B15D-8A7AD2488448}" type="presOf" srcId="{8B334FA0-1B5A-42DB-8B0C-B073D57D3EB0}" destId="{0685826A-C231-FD45-BE32-CE7C76BFEB0E}" srcOrd="0" destOrd="0" presId="urn:microsoft.com/office/officeart/2016/7/layout/VerticalHollowActionList"/>
    <dgm:cxn modelId="{DE54A77C-EFA1-ED4D-8569-273FC5D102B0}" type="presOf" srcId="{31A43ADD-2559-4CA0-8737-8549D982A51F}" destId="{08E360D5-F710-8A40-9F5B-97FB32384FF8}" srcOrd="0" destOrd="0" presId="urn:microsoft.com/office/officeart/2016/7/layout/VerticalHollowActionList"/>
    <dgm:cxn modelId="{516F56C6-6B49-BC4A-9E52-05BC49B1B8DA}" type="presOf" srcId="{2E1BF9D1-4CF7-4B01-BCA8-BBE2929826A6}" destId="{AB489995-0A68-3548-AFC7-2F56E7639E4E}" srcOrd="0" destOrd="0" presId="urn:microsoft.com/office/officeart/2016/7/layout/VerticalHollowActionList"/>
    <dgm:cxn modelId="{749DFDC7-BA31-2B47-B40B-959C3C0D6156}" type="presOf" srcId="{A77C1E0B-36A9-4C2C-AF83-0CA2FB50C981}" destId="{FEEEC473-3A9F-4542-8C26-33A504F8166A}" srcOrd="0" destOrd="0" presId="urn:microsoft.com/office/officeart/2016/7/layout/VerticalHollowActionList"/>
    <dgm:cxn modelId="{B41D14CB-AD7D-5946-AF13-1C77DCD27C05}" type="presOf" srcId="{7DF362E7-2EC8-440A-8F30-12CEBFB85DF4}" destId="{125616E4-B53E-F245-8C11-CA0CD13188D3}" srcOrd="0" destOrd="0" presId="urn:microsoft.com/office/officeart/2016/7/layout/VerticalHollowActionList"/>
    <dgm:cxn modelId="{50E416CE-B10F-EA40-8531-DB5F60DF6535}" type="presOf" srcId="{9ED7F379-3C9C-4A98-BF70-09A444B47116}" destId="{EC28D047-DD1A-E94B-9B22-5AD052F72B98}" srcOrd="0" destOrd="0" presId="urn:microsoft.com/office/officeart/2016/7/layout/VerticalHollowActionList"/>
    <dgm:cxn modelId="{4EBC08DB-98BC-4F5F-9E9E-0B5B10F4C67A}" srcId="{2E87964F-F5F8-4E9D-A02B-AA9FE9B31337}" destId="{9ED7F379-3C9C-4A98-BF70-09A444B47116}" srcOrd="3" destOrd="0" parTransId="{5E9DC69C-631D-4FE2-9E7E-70CF2BE6DA38}" sibTransId="{4EE6562D-F234-4893-B78B-ED14C6995FE3}"/>
    <dgm:cxn modelId="{4B4A52E6-C14D-3544-A14A-9952F3B99A23}" type="presOf" srcId="{7B18BF23-C3D1-444B-8447-D9A477A9F83C}" destId="{907B4F90-3AC3-CD4B-8EA9-57B1CA1096A1}" srcOrd="0" destOrd="0" presId="urn:microsoft.com/office/officeart/2016/7/layout/VerticalHollowActionList"/>
    <dgm:cxn modelId="{6FAD6CEB-C38E-5249-B4AC-C28430A28ECA}" type="presOf" srcId="{2E87964F-F5F8-4E9D-A02B-AA9FE9B31337}" destId="{B31D5AF2-0460-D445-A80D-5F2EED4C783C}" srcOrd="0" destOrd="0" presId="urn:microsoft.com/office/officeart/2016/7/layout/VerticalHollowActionList"/>
    <dgm:cxn modelId="{B25C2DEE-05E7-084B-A787-FD91A2FE455C}" type="presOf" srcId="{001E38CC-7BC4-4FDC-921A-CA7392534AD3}" destId="{73493717-AD8F-1843-BA98-0049C220D50E}" srcOrd="0" destOrd="0" presId="urn:microsoft.com/office/officeart/2016/7/layout/VerticalHollowActionList"/>
    <dgm:cxn modelId="{0498C9EF-A9C2-474B-954B-7E70EC6C49BD}" srcId="{7DF362E7-2EC8-440A-8F30-12CEBFB85DF4}" destId="{F8D548DE-2ECE-4FEE-BAB0-5D8B2600F89E}" srcOrd="0" destOrd="0" parTransId="{A9294396-AE58-433E-9333-0626248E6F4B}" sibTransId="{DAEB5FBF-CD04-4DB0-9875-CA398DB892AD}"/>
    <dgm:cxn modelId="{1A762AFD-E0D0-4390-9A0B-453078A49CBC}" srcId="{2E87964F-F5F8-4E9D-A02B-AA9FE9B31337}" destId="{FD931A42-3DFD-4B3A-BD74-7B0A1B9C7C46}" srcOrd="4" destOrd="0" parTransId="{532E4D39-2A9B-43C7-BEA5-46CD58F367B4}" sibTransId="{C1DC4681-D2CA-4DDE-9A60-A058A36F02DE}"/>
    <dgm:cxn modelId="{F9DADD8A-181E-7245-AF06-0117AF0C5C09}" type="presParOf" srcId="{B31D5AF2-0460-D445-A80D-5F2EED4C783C}" destId="{4C24AA70-4CB3-A043-9A76-54E2A64056DA}" srcOrd="0" destOrd="0" presId="urn:microsoft.com/office/officeart/2016/7/layout/VerticalHollowActionList"/>
    <dgm:cxn modelId="{B21A2C55-874D-0142-A561-E6FAB35E42A6}" type="presParOf" srcId="{4C24AA70-4CB3-A043-9A76-54E2A64056DA}" destId="{AB489995-0A68-3548-AFC7-2F56E7639E4E}" srcOrd="0" destOrd="0" presId="urn:microsoft.com/office/officeart/2016/7/layout/VerticalHollowActionList"/>
    <dgm:cxn modelId="{AF3072D8-E566-CA4C-ABD1-1E4449AA7544}" type="presParOf" srcId="{4C24AA70-4CB3-A043-9A76-54E2A64056DA}" destId="{907B4F90-3AC3-CD4B-8EA9-57B1CA1096A1}" srcOrd="1" destOrd="0" presId="urn:microsoft.com/office/officeart/2016/7/layout/VerticalHollowActionList"/>
    <dgm:cxn modelId="{04895DA9-503E-8148-83B3-4488908ACE55}" type="presParOf" srcId="{B31D5AF2-0460-D445-A80D-5F2EED4C783C}" destId="{5D87A9BC-FEA9-C94B-87D4-B80F487C2A97}" srcOrd="1" destOrd="0" presId="urn:microsoft.com/office/officeart/2016/7/layout/VerticalHollowActionList"/>
    <dgm:cxn modelId="{0EE403F0-FE5E-E84B-B733-31DE64FDC3D3}" type="presParOf" srcId="{B31D5AF2-0460-D445-A80D-5F2EED4C783C}" destId="{BFCACDC1-5F57-B649-B320-3C3CD0AE5004}" srcOrd="2" destOrd="0" presId="urn:microsoft.com/office/officeart/2016/7/layout/VerticalHollowActionList"/>
    <dgm:cxn modelId="{6E87DB8D-785D-6947-B016-D204488B0A48}" type="presParOf" srcId="{BFCACDC1-5F57-B649-B320-3C3CD0AE5004}" destId="{125616E4-B53E-F245-8C11-CA0CD13188D3}" srcOrd="0" destOrd="0" presId="urn:microsoft.com/office/officeart/2016/7/layout/VerticalHollowActionList"/>
    <dgm:cxn modelId="{C7B270AE-C04F-2842-9B2A-75AB6B20B79C}" type="presParOf" srcId="{BFCACDC1-5F57-B649-B320-3C3CD0AE5004}" destId="{7DA8862D-BBCF-8D46-989D-1D2333A5779A}" srcOrd="1" destOrd="0" presId="urn:microsoft.com/office/officeart/2016/7/layout/VerticalHollowActionList"/>
    <dgm:cxn modelId="{28E7F851-3867-2F44-A24D-9FE074D3C44C}" type="presParOf" srcId="{B31D5AF2-0460-D445-A80D-5F2EED4C783C}" destId="{1549D833-D685-994E-8DF3-6D73F1278BA4}" srcOrd="3" destOrd="0" presId="urn:microsoft.com/office/officeart/2016/7/layout/VerticalHollowActionList"/>
    <dgm:cxn modelId="{0F9327A4-79AB-D745-9C8F-393DAC40525A}" type="presParOf" srcId="{B31D5AF2-0460-D445-A80D-5F2EED4C783C}" destId="{7049C9FF-38EF-F347-B37F-7A9FFA0F7AD8}" srcOrd="4" destOrd="0" presId="urn:microsoft.com/office/officeart/2016/7/layout/VerticalHollowActionList"/>
    <dgm:cxn modelId="{C4A1E24D-6AED-BA49-A68C-6FF09C120305}" type="presParOf" srcId="{7049C9FF-38EF-F347-B37F-7A9FFA0F7AD8}" destId="{08E360D5-F710-8A40-9F5B-97FB32384FF8}" srcOrd="0" destOrd="0" presId="urn:microsoft.com/office/officeart/2016/7/layout/VerticalHollowActionList"/>
    <dgm:cxn modelId="{101D90C6-A1F3-8B4D-9DE9-496CEC758F68}" type="presParOf" srcId="{7049C9FF-38EF-F347-B37F-7A9FFA0F7AD8}" destId="{73493717-AD8F-1843-BA98-0049C220D50E}" srcOrd="1" destOrd="0" presId="urn:microsoft.com/office/officeart/2016/7/layout/VerticalHollowActionList"/>
    <dgm:cxn modelId="{625FDE15-050E-DA4C-90CF-A6DD79E17C41}" type="presParOf" srcId="{B31D5AF2-0460-D445-A80D-5F2EED4C783C}" destId="{FCD26D0E-A1B3-7545-BC45-10F4E547C926}" srcOrd="5" destOrd="0" presId="urn:microsoft.com/office/officeart/2016/7/layout/VerticalHollowActionList"/>
    <dgm:cxn modelId="{E6DD5468-D38D-C340-9AAE-3445B6BC350F}" type="presParOf" srcId="{B31D5AF2-0460-D445-A80D-5F2EED4C783C}" destId="{5EE9D7CF-22FB-E748-8074-8811D9D8EDF8}" srcOrd="6" destOrd="0" presId="urn:microsoft.com/office/officeart/2016/7/layout/VerticalHollowActionList"/>
    <dgm:cxn modelId="{5D59A6B3-90F5-9749-958A-F7D798BD51A9}" type="presParOf" srcId="{5EE9D7CF-22FB-E748-8074-8811D9D8EDF8}" destId="{EC28D047-DD1A-E94B-9B22-5AD052F72B98}" srcOrd="0" destOrd="0" presId="urn:microsoft.com/office/officeart/2016/7/layout/VerticalHollowActionList"/>
    <dgm:cxn modelId="{57B82E0D-D657-B54B-B792-C3E885D3E013}" type="presParOf" srcId="{5EE9D7CF-22FB-E748-8074-8811D9D8EDF8}" destId="{9C420C18-47D8-9243-B740-B8E5834C72BF}" srcOrd="1" destOrd="0" presId="urn:microsoft.com/office/officeart/2016/7/layout/VerticalHollowActionList"/>
    <dgm:cxn modelId="{EA72E93D-ED1A-494A-B4B4-EEECA63D75AB}" type="presParOf" srcId="{B31D5AF2-0460-D445-A80D-5F2EED4C783C}" destId="{9C72073E-E2B7-A14F-99A5-BF6D2AB3151F}" srcOrd="7" destOrd="0" presId="urn:microsoft.com/office/officeart/2016/7/layout/VerticalHollowActionList"/>
    <dgm:cxn modelId="{581968E5-08F7-C348-BFCD-DC73358D062B}" type="presParOf" srcId="{B31D5AF2-0460-D445-A80D-5F2EED4C783C}" destId="{EF7A3281-C038-2043-B619-E5AF1BF7FE77}" srcOrd="8" destOrd="0" presId="urn:microsoft.com/office/officeart/2016/7/layout/VerticalHollowActionList"/>
    <dgm:cxn modelId="{6ADB9E74-92F5-9346-AC0A-BA0CD8547204}" type="presParOf" srcId="{EF7A3281-C038-2043-B619-E5AF1BF7FE77}" destId="{C0C41DF0-2F65-BC45-BC1D-7D9EDDF902F9}" srcOrd="0" destOrd="0" presId="urn:microsoft.com/office/officeart/2016/7/layout/VerticalHollowActionList"/>
    <dgm:cxn modelId="{8F366822-9806-0645-815F-37773E78B3BA}" type="presParOf" srcId="{EF7A3281-C038-2043-B619-E5AF1BF7FE77}" destId="{0685826A-C231-FD45-BE32-CE7C76BFEB0E}" srcOrd="1" destOrd="0" presId="urn:microsoft.com/office/officeart/2016/7/layout/VerticalHollowActionList"/>
    <dgm:cxn modelId="{5758B33E-F063-E645-81E9-92F4F3072DCE}" type="presParOf" srcId="{B31D5AF2-0460-D445-A80D-5F2EED4C783C}" destId="{5C8BA56F-1A54-5946-A740-E7895BB67780}" srcOrd="9" destOrd="0" presId="urn:microsoft.com/office/officeart/2016/7/layout/VerticalHollowActionList"/>
    <dgm:cxn modelId="{F4E248D3-81EA-584E-A30B-9992C498B310}" type="presParOf" srcId="{B31D5AF2-0460-D445-A80D-5F2EED4C783C}" destId="{D85B1B1A-1E9A-4740-83F1-ABCDFF3A052B}" srcOrd="10" destOrd="0" presId="urn:microsoft.com/office/officeart/2016/7/layout/VerticalHollowActionList"/>
    <dgm:cxn modelId="{BB38AF57-DF70-6941-887B-D42013385A98}" type="presParOf" srcId="{D85B1B1A-1E9A-4740-83F1-ABCDFF3A052B}" destId="{FEEEC473-3A9F-4542-8C26-33A504F8166A}" srcOrd="0" destOrd="0" presId="urn:microsoft.com/office/officeart/2016/7/layout/VerticalHollowActionList"/>
    <dgm:cxn modelId="{1FFE301A-96A1-A34F-B9A6-30AF54E50CDF}" type="presParOf" srcId="{D85B1B1A-1E9A-4740-83F1-ABCDFF3A052B}" destId="{7C888F7A-5F7C-7C42-AEC5-4D6CF490E718}" srcOrd="1" destOrd="0" presId="urn:microsoft.com/office/officeart/2016/7/layout/VerticalHollow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3DE82D-9603-42D2-A10D-117D0CB1ECAF}">
      <dsp:nvSpPr>
        <dsp:cNvPr id="0" name=""/>
        <dsp:cNvSpPr/>
      </dsp:nvSpPr>
      <dsp:spPr>
        <a:xfrm>
          <a:off x="0" y="682"/>
          <a:ext cx="6572250" cy="57298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D9B5CD-E6A9-4B12-9D51-9CE8F69F3868}">
      <dsp:nvSpPr>
        <dsp:cNvPr id="0" name=""/>
        <dsp:cNvSpPr/>
      </dsp:nvSpPr>
      <dsp:spPr>
        <a:xfrm>
          <a:off x="173328" y="129604"/>
          <a:ext cx="315143" cy="3151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6628B2A-2FB0-4F1A-A1AE-AC238D3DBACF}">
      <dsp:nvSpPr>
        <dsp:cNvPr id="0" name=""/>
        <dsp:cNvSpPr/>
      </dsp:nvSpPr>
      <dsp:spPr>
        <a:xfrm>
          <a:off x="661801" y="682"/>
          <a:ext cx="5910448" cy="5729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641" tIns="60641" rIns="60641" bIns="60641" numCol="1" spcCol="1270" anchor="ctr" anchorCtr="0">
          <a:noAutofit/>
        </a:bodyPr>
        <a:lstStyle/>
        <a:p>
          <a:pPr marL="0" lvl="0" indent="0" algn="l" defTabSz="666750">
            <a:lnSpc>
              <a:spcPct val="100000"/>
            </a:lnSpc>
            <a:spcBef>
              <a:spcPct val="0"/>
            </a:spcBef>
            <a:spcAft>
              <a:spcPct val="35000"/>
            </a:spcAft>
            <a:buNone/>
          </a:pPr>
          <a:r>
            <a:rPr lang="en-US" sz="1500" b="0" i="0" kern="1200"/>
            <a:t>Brought up in UAE - residing more than 27 years - from primary school till completing Masters.</a:t>
          </a:r>
          <a:endParaRPr lang="en-US" sz="1500" kern="1200"/>
        </a:p>
      </dsp:txBody>
      <dsp:txXfrm>
        <a:off x="661801" y="682"/>
        <a:ext cx="5910448" cy="572988"/>
      </dsp:txXfrm>
    </dsp:sp>
    <dsp:sp modelId="{CC1F2C50-B4B1-49B7-AC95-F33CD92FC886}">
      <dsp:nvSpPr>
        <dsp:cNvPr id="0" name=""/>
        <dsp:cNvSpPr/>
      </dsp:nvSpPr>
      <dsp:spPr>
        <a:xfrm>
          <a:off x="0" y="716917"/>
          <a:ext cx="6572250" cy="57298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57709F-B2E6-4586-95E1-B42037729E56}">
      <dsp:nvSpPr>
        <dsp:cNvPr id="0" name=""/>
        <dsp:cNvSpPr/>
      </dsp:nvSpPr>
      <dsp:spPr>
        <a:xfrm>
          <a:off x="173328" y="845839"/>
          <a:ext cx="315143" cy="3151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2F4110C-7D99-424F-8474-11941A86E863}">
      <dsp:nvSpPr>
        <dsp:cNvPr id="0" name=""/>
        <dsp:cNvSpPr/>
      </dsp:nvSpPr>
      <dsp:spPr>
        <a:xfrm>
          <a:off x="661801" y="716917"/>
          <a:ext cx="5910448" cy="5729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641" tIns="60641" rIns="60641" bIns="60641" numCol="1" spcCol="1270" anchor="ctr" anchorCtr="0">
          <a:noAutofit/>
        </a:bodyPr>
        <a:lstStyle/>
        <a:p>
          <a:pPr marL="0" lvl="0" indent="0" algn="l" defTabSz="666750">
            <a:lnSpc>
              <a:spcPct val="100000"/>
            </a:lnSpc>
            <a:spcBef>
              <a:spcPct val="0"/>
            </a:spcBef>
            <a:spcAft>
              <a:spcPct val="35000"/>
            </a:spcAft>
            <a:buNone/>
          </a:pPr>
          <a:r>
            <a:rPr lang="en-US" sz="1500" b="0" i="0" kern="1200"/>
            <a:t>BEng. Electrical And Electronic Engineer and MBA in Finance and Operations</a:t>
          </a:r>
          <a:endParaRPr lang="en-US" sz="1500" kern="1200"/>
        </a:p>
      </dsp:txBody>
      <dsp:txXfrm>
        <a:off x="661801" y="716917"/>
        <a:ext cx="5910448" cy="572988"/>
      </dsp:txXfrm>
    </dsp:sp>
    <dsp:sp modelId="{D6821ABC-0978-43E2-A45F-B8A737F3F805}">
      <dsp:nvSpPr>
        <dsp:cNvPr id="0" name=""/>
        <dsp:cNvSpPr/>
      </dsp:nvSpPr>
      <dsp:spPr>
        <a:xfrm>
          <a:off x="0" y="1433152"/>
          <a:ext cx="6572250" cy="57298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4C0971-3E29-460A-9132-076322F3FA7E}">
      <dsp:nvSpPr>
        <dsp:cNvPr id="0" name=""/>
        <dsp:cNvSpPr/>
      </dsp:nvSpPr>
      <dsp:spPr>
        <a:xfrm>
          <a:off x="173328" y="1562075"/>
          <a:ext cx="315143" cy="3151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D791C88-9E9A-40EB-AA6B-647FFB4D56E3}">
      <dsp:nvSpPr>
        <dsp:cNvPr id="0" name=""/>
        <dsp:cNvSpPr/>
      </dsp:nvSpPr>
      <dsp:spPr>
        <a:xfrm>
          <a:off x="661801" y="1433152"/>
          <a:ext cx="5910448" cy="5729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641" tIns="60641" rIns="60641" bIns="60641" numCol="1" spcCol="1270" anchor="ctr" anchorCtr="0">
          <a:noAutofit/>
        </a:bodyPr>
        <a:lstStyle/>
        <a:p>
          <a:pPr marL="0" lvl="0" indent="0" algn="l" defTabSz="666750">
            <a:lnSpc>
              <a:spcPct val="100000"/>
            </a:lnSpc>
            <a:spcBef>
              <a:spcPct val="0"/>
            </a:spcBef>
            <a:spcAft>
              <a:spcPct val="35000"/>
            </a:spcAft>
            <a:buNone/>
          </a:pPr>
          <a:r>
            <a:rPr lang="en-US" sz="1500" b="0" i="0" kern="1200"/>
            <a:t>Worked in multiple sectors - Education, Finance, Telecom, Media, and Research &amp; Development</a:t>
          </a:r>
          <a:endParaRPr lang="en-US" sz="1500" kern="1200"/>
        </a:p>
      </dsp:txBody>
      <dsp:txXfrm>
        <a:off x="661801" y="1433152"/>
        <a:ext cx="5910448" cy="572988"/>
      </dsp:txXfrm>
    </dsp:sp>
    <dsp:sp modelId="{72288583-5224-48C7-A029-1893531B23DA}">
      <dsp:nvSpPr>
        <dsp:cNvPr id="0" name=""/>
        <dsp:cNvSpPr/>
      </dsp:nvSpPr>
      <dsp:spPr>
        <a:xfrm>
          <a:off x="0" y="2149388"/>
          <a:ext cx="6572250" cy="57298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9D1954-F876-4365-9D09-EBA043AD583D}">
      <dsp:nvSpPr>
        <dsp:cNvPr id="0" name=""/>
        <dsp:cNvSpPr/>
      </dsp:nvSpPr>
      <dsp:spPr>
        <a:xfrm>
          <a:off x="173328" y="2278310"/>
          <a:ext cx="315143" cy="31514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CFC224E-D98D-4A1A-8327-264740A105E9}">
      <dsp:nvSpPr>
        <dsp:cNvPr id="0" name=""/>
        <dsp:cNvSpPr/>
      </dsp:nvSpPr>
      <dsp:spPr>
        <a:xfrm>
          <a:off x="661801" y="2149388"/>
          <a:ext cx="5910448" cy="5729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641" tIns="60641" rIns="60641" bIns="60641" numCol="1" spcCol="1270" anchor="ctr" anchorCtr="0">
          <a:noAutofit/>
        </a:bodyPr>
        <a:lstStyle/>
        <a:p>
          <a:pPr marL="0" lvl="0" indent="0" algn="l" defTabSz="666750">
            <a:lnSpc>
              <a:spcPct val="100000"/>
            </a:lnSpc>
            <a:spcBef>
              <a:spcPct val="0"/>
            </a:spcBef>
            <a:spcAft>
              <a:spcPct val="35000"/>
            </a:spcAft>
            <a:buNone/>
          </a:pPr>
          <a:r>
            <a:rPr lang="en-US" sz="1500" b="0" i="0" kern="1200"/>
            <a:t>Currently working as AI Engineer working at KNAI.</a:t>
          </a:r>
          <a:endParaRPr lang="en-US" sz="1500" kern="1200"/>
        </a:p>
      </dsp:txBody>
      <dsp:txXfrm>
        <a:off x="661801" y="2149388"/>
        <a:ext cx="5910448" cy="572988"/>
      </dsp:txXfrm>
    </dsp:sp>
    <dsp:sp modelId="{59A50165-9516-449F-AD88-AABD832D6331}">
      <dsp:nvSpPr>
        <dsp:cNvPr id="0" name=""/>
        <dsp:cNvSpPr/>
      </dsp:nvSpPr>
      <dsp:spPr>
        <a:xfrm>
          <a:off x="0" y="2865623"/>
          <a:ext cx="6572250" cy="57298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B02A99A-8378-4F25-B2E1-744812961887}">
      <dsp:nvSpPr>
        <dsp:cNvPr id="0" name=""/>
        <dsp:cNvSpPr/>
      </dsp:nvSpPr>
      <dsp:spPr>
        <a:xfrm>
          <a:off x="173328" y="2994545"/>
          <a:ext cx="315143" cy="31514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6EB92E4-FACC-4B09-A270-E442A9CAA6C0}">
      <dsp:nvSpPr>
        <dsp:cNvPr id="0" name=""/>
        <dsp:cNvSpPr/>
      </dsp:nvSpPr>
      <dsp:spPr>
        <a:xfrm>
          <a:off x="661801" y="2865623"/>
          <a:ext cx="5910448" cy="5729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641" tIns="60641" rIns="60641" bIns="60641" numCol="1" spcCol="1270" anchor="ctr" anchorCtr="0">
          <a:noAutofit/>
        </a:bodyPr>
        <a:lstStyle/>
        <a:p>
          <a:pPr marL="0" lvl="0" indent="0" algn="l" defTabSz="666750">
            <a:lnSpc>
              <a:spcPct val="100000"/>
            </a:lnSpc>
            <a:spcBef>
              <a:spcPct val="0"/>
            </a:spcBef>
            <a:spcAft>
              <a:spcPct val="35000"/>
            </a:spcAft>
            <a:buNone/>
          </a:pPr>
          <a:r>
            <a:rPr lang="en-US" sz="1500" b="0" i="0" kern="1200"/>
            <a:t>Involved in both Classical Machine Learning and Generative AI projects</a:t>
          </a:r>
          <a:endParaRPr lang="en-US" sz="1500" kern="1200"/>
        </a:p>
      </dsp:txBody>
      <dsp:txXfrm>
        <a:off x="661801" y="2865623"/>
        <a:ext cx="5910448" cy="572988"/>
      </dsp:txXfrm>
    </dsp:sp>
    <dsp:sp modelId="{C1A70442-2DEC-4634-BC58-DE28B29F1A1F}">
      <dsp:nvSpPr>
        <dsp:cNvPr id="0" name=""/>
        <dsp:cNvSpPr/>
      </dsp:nvSpPr>
      <dsp:spPr>
        <a:xfrm>
          <a:off x="0" y="3581858"/>
          <a:ext cx="6572250" cy="57298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4A8E7C-0A15-40F2-9529-5665716CC0F0}">
      <dsp:nvSpPr>
        <dsp:cNvPr id="0" name=""/>
        <dsp:cNvSpPr/>
      </dsp:nvSpPr>
      <dsp:spPr>
        <a:xfrm>
          <a:off x="173328" y="3710781"/>
          <a:ext cx="315143" cy="315143"/>
        </a:xfrm>
        <a:prstGeom prst="rect">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668602E-81E5-4375-B999-4539835209F1}">
      <dsp:nvSpPr>
        <dsp:cNvPr id="0" name=""/>
        <dsp:cNvSpPr/>
      </dsp:nvSpPr>
      <dsp:spPr>
        <a:xfrm>
          <a:off x="661801" y="3581858"/>
          <a:ext cx="5910448" cy="5729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641" tIns="60641" rIns="60641" bIns="60641" numCol="1" spcCol="1270" anchor="ctr" anchorCtr="0">
          <a:noAutofit/>
        </a:bodyPr>
        <a:lstStyle/>
        <a:p>
          <a:pPr marL="0" lvl="0" indent="0" algn="l" defTabSz="666750">
            <a:lnSpc>
              <a:spcPct val="100000"/>
            </a:lnSpc>
            <a:spcBef>
              <a:spcPct val="0"/>
            </a:spcBef>
            <a:spcAft>
              <a:spcPct val="35000"/>
            </a:spcAft>
            <a:buNone/>
          </a:pPr>
          <a:r>
            <a:rPr lang="en-US" sz="1500" b="0" i="0" kern="1200"/>
            <a:t>Overall more than 6 years in the field of State of the Art Technology</a:t>
          </a:r>
          <a:endParaRPr lang="en-US" sz="1500" kern="1200"/>
        </a:p>
      </dsp:txBody>
      <dsp:txXfrm>
        <a:off x="661801" y="3581858"/>
        <a:ext cx="5910448" cy="572988"/>
      </dsp:txXfrm>
    </dsp:sp>
    <dsp:sp modelId="{BD1B74E3-3AB3-411B-A161-C648ED518C4C}">
      <dsp:nvSpPr>
        <dsp:cNvPr id="0" name=""/>
        <dsp:cNvSpPr/>
      </dsp:nvSpPr>
      <dsp:spPr>
        <a:xfrm>
          <a:off x="0" y="4298094"/>
          <a:ext cx="6572250" cy="57298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A99D6D-1A8D-4A6E-A4A3-1FF1E545DC3D}">
      <dsp:nvSpPr>
        <dsp:cNvPr id="0" name=""/>
        <dsp:cNvSpPr/>
      </dsp:nvSpPr>
      <dsp:spPr>
        <a:xfrm>
          <a:off x="173328" y="4427016"/>
          <a:ext cx="315143" cy="315143"/>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397F459-F591-4D13-B833-5DC0D740F6D9}">
      <dsp:nvSpPr>
        <dsp:cNvPr id="0" name=""/>
        <dsp:cNvSpPr/>
      </dsp:nvSpPr>
      <dsp:spPr>
        <a:xfrm>
          <a:off x="661801" y="4298094"/>
          <a:ext cx="5910448" cy="5729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641" tIns="60641" rIns="60641" bIns="60641" numCol="1" spcCol="1270" anchor="ctr" anchorCtr="0">
          <a:noAutofit/>
        </a:bodyPr>
        <a:lstStyle/>
        <a:p>
          <a:pPr marL="0" lvl="0" indent="0" algn="l" defTabSz="666750">
            <a:lnSpc>
              <a:spcPct val="100000"/>
            </a:lnSpc>
            <a:spcBef>
              <a:spcPct val="0"/>
            </a:spcBef>
            <a:spcAft>
              <a:spcPct val="35000"/>
            </a:spcAft>
            <a:buNone/>
          </a:pPr>
          <a:r>
            <a:rPr lang="en-US" sz="1500" b="0" i="0" kern="1200" dirty="0"/>
            <a:t>Top Voice in Machine Learning, Data Science and Artificial Intelligence on </a:t>
          </a:r>
          <a:r>
            <a:rPr lang="en-US" sz="1500" b="0" i="0" kern="1200" dirty="0" err="1"/>
            <a:t>Linkedin</a:t>
          </a:r>
          <a:r>
            <a:rPr lang="en-US" sz="1500" b="0" i="0" kern="1200" dirty="0"/>
            <a:t> from August 2023 till February 2024</a:t>
          </a:r>
          <a:endParaRPr lang="en-US" sz="1500" kern="1200" dirty="0"/>
        </a:p>
      </dsp:txBody>
      <dsp:txXfrm>
        <a:off x="661801" y="4298094"/>
        <a:ext cx="5910448" cy="572988"/>
      </dsp:txXfrm>
    </dsp:sp>
    <dsp:sp modelId="{36010D07-2910-400A-A043-D5F9F22950E6}">
      <dsp:nvSpPr>
        <dsp:cNvPr id="0" name=""/>
        <dsp:cNvSpPr/>
      </dsp:nvSpPr>
      <dsp:spPr>
        <a:xfrm>
          <a:off x="0" y="5014329"/>
          <a:ext cx="6572250" cy="57298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7689217-CECC-4592-9DAA-5AF3040C0329}">
      <dsp:nvSpPr>
        <dsp:cNvPr id="0" name=""/>
        <dsp:cNvSpPr/>
      </dsp:nvSpPr>
      <dsp:spPr>
        <a:xfrm>
          <a:off x="173328" y="5143251"/>
          <a:ext cx="315143" cy="315143"/>
        </a:xfrm>
        <a:prstGeom prst="rect">
          <a:avLst/>
        </a:prstGeom>
        <a:blipFill>
          <a:blip xmlns:r="http://schemas.openxmlformats.org/officeDocument/2006/relationships" r:embed="rId15">
            <a:extLst>
              <a:ext uri="{96DAC541-7B7A-43D3-8B79-37D633B846F1}">
                <asvg:svgBlip xmlns:asvg="http://schemas.microsoft.com/office/drawing/2016/SVG/main" r:embed="rId16"/>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B4F6AEB-6F27-4091-9EC8-3B5017B68A66}">
      <dsp:nvSpPr>
        <dsp:cNvPr id="0" name=""/>
        <dsp:cNvSpPr/>
      </dsp:nvSpPr>
      <dsp:spPr>
        <a:xfrm>
          <a:off x="661801" y="5014329"/>
          <a:ext cx="5910448" cy="5729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641" tIns="60641" rIns="60641" bIns="60641" numCol="1" spcCol="1270" anchor="ctr" anchorCtr="0">
          <a:noAutofit/>
        </a:bodyPr>
        <a:lstStyle/>
        <a:p>
          <a:pPr marL="0" lvl="0" indent="0" algn="l" defTabSz="666750">
            <a:lnSpc>
              <a:spcPct val="100000"/>
            </a:lnSpc>
            <a:spcBef>
              <a:spcPct val="0"/>
            </a:spcBef>
            <a:spcAft>
              <a:spcPct val="35000"/>
            </a:spcAft>
            <a:buNone/>
          </a:pPr>
          <a:r>
            <a:rPr lang="en-US" sz="1500" b="0" i="0" kern="1200"/>
            <a:t>Currently also AI Community lead under </a:t>
          </a:r>
          <a:r>
            <a:rPr lang="en-US" sz="1500" b="0" i="0" kern="1200" err="1"/>
            <a:t>CodersHQ</a:t>
          </a:r>
          <a:r>
            <a:rPr lang="en-US" sz="1500" b="0" i="0" kern="1200"/>
            <a:t> and one of the Co-Founders of Launchpad.</a:t>
          </a:r>
          <a:endParaRPr lang="en-US" sz="1500" kern="1200"/>
        </a:p>
      </dsp:txBody>
      <dsp:txXfrm>
        <a:off x="661801" y="5014329"/>
        <a:ext cx="5910448" cy="57298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7B4F90-3AC3-CD4B-8EA9-57B1CA1096A1}">
      <dsp:nvSpPr>
        <dsp:cNvPr id="0" name=""/>
        <dsp:cNvSpPr/>
      </dsp:nvSpPr>
      <dsp:spPr>
        <a:xfrm>
          <a:off x="2011680" y="494"/>
          <a:ext cx="8046720" cy="64282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129" tIns="163278" rIns="156129" bIns="163278" numCol="1" spcCol="1270" anchor="ctr" anchorCtr="0">
          <a:noAutofit/>
        </a:bodyPr>
        <a:lstStyle/>
        <a:p>
          <a:pPr marL="0" lvl="0" indent="0" algn="l" defTabSz="666750">
            <a:lnSpc>
              <a:spcPct val="90000"/>
            </a:lnSpc>
            <a:spcBef>
              <a:spcPct val="0"/>
            </a:spcBef>
            <a:spcAft>
              <a:spcPct val="35000"/>
            </a:spcAft>
            <a:buNone/>
          </a:pPr>
          <a:r>
            <a:rPr lang="en-US" sz="1500" kern="1200" dirty="0"/>
            <a:t>Understand what neural networks are and the terminologies associated with it</a:t>
          </a:r>
        </a:p>
      </dsp:txBody>
      <dsp:txXfrm>
        <a:off x="2011680" y="494"/>
        <a:ext cx="8046720" cy="642825"/>
      </dsp:txXfrm>
    </dsp:sp>
    <dsp:sp modelId="{AB489995-0A68-3548-AFC7-2F56E7639E4E}">
      <dsp:nvSpPr>
        <dsp:cNvPr id="0" name=""/>
        <dsp:cNvSpPr/>
      </dsp:nvSpPr>
      <dsp:spPr>
        <a:xfrm>
          <a:off x="0" y="494"/>
          <a:ext cx="2011680" cy="642825"/>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451" tIns="63497" rIns="106451" bIns="63497" numCol="1" spcCol="1270" anchor="ctr" anchorCtr="0">
          <a:noAutofit/>
        </a:bodyPr>
        <a:lstStyle/>
        <a:p>
          <a:pPr marL="0" lvl="0" indent="0" algn="ctr" defTabSz="844550">
            <a:lnSpc>
              <a:spcPct val="90000"/>
            </a:lnSpc>
            <a:spcBef>
              <a:spcPct val="0"/>
            </a:spcBef>
            <a:spcAft>
              <a:spcPct val="35000"/>
            </a:spcAft>
            <a:buNone/>
          </a:pPr>
          <a:r>
            <a:rPr lang="en-US" sz="1900" kern="1200"/>
            <a:t>Understand</a:t>
          </a:r>
        </a:p>
      </dsp:txBody>
      <dsp:txXfrm>
        <a:off x="0" y="494"/>
        <a:ext cx="2011680" cy="642825"/>
      </dsp:txXfrm>
    </dsp:sp>
    <dsp:sp modelId="{7DA8862D-BBCF-8D46-989D-1D2333A5779A}">
      <dsp:nvSpPr>
        <dsp:cNvPr id="0" name=""/>
        <dsp:cNvSpPr/>
      </dsp:nvSpPr>
      <dsp:spPr>
        <a:xfrm>
          <a:off x="2011680" y="681889"/>
          <a:ext cx="8046720" cy="64282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129" tIns="163278" rIns="156129" bIns="163278" numCol="1" spcCol="1270" anchor="ctr" anchorCtr="0">
          <a:noAutofit/>
        </a:bodyPr>
        <a:lstStyle/>
        <a:p>
          <a:pPr marL="0" lvl="0" indent="0" algn="l" defTabSz="666750">
            <a:lnSpc>
              <a:spcPct val="90000"/>
            </a:lnSpc>
            <a:spcBef>
              <a:spcPct val="0"/>
            </a:spcBef>
            <a:spcAft>
              <a:spcPct val="35000"/>
            </a:spcAft>
            <a:buNone/>
          </a:pPr>
          <a:r>
            <a:rPr lang="en-US" sz="1500" kern="1200" dirty="0"/>
            <a:t>Recognize the key components that form neural networks</a:t>
          </a:r>
        </a:p>
      </dsp:txBody>
      <dsp:txXfrm>
        <a:off x="2011680" y="681889"/>
        <a:ext cx="8046720" cy="642825"/>
      </dsp:txXfrm>
    </dsp:sp>
    <dsp:sp modelId="{125616E4-B53E-F245-8C11-CA0CD13188D3}">
      <dsp:nvSpPr>
        <dsp:cNvPr id="0" name=""/>
        <dsp:cNvSpPr/>
      </dsp:nvSpPr>
      <dsp:spPr>
        <a:xfrm>
          <a:off x="0" y="681889"/>
          <a:ext cx="2011680" cy="642825"/>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451" tIns="63497" rIns="106451" bIns="63497" numCol="1" spcCol="1270" anchor="ctr" anchorCtr="0">
          <a:noAutofit/>
        </a:bodyPr>
        <a:lstStyle/>
        <a:p>
          <a:pPr marL="0" lvl="0" indent="0" algn="ctr" defTabSz="844550">
            <a:lnSpc>
              <a:spcPct val="90000"/>
            </a:lnSpc>
            <a:spcBef>
              <a:spcPct val="0"/>
            </a:spcBef>
            <a:spcAft>
              <a:spcPct val="35000"/>
            </a:spcAft>
            <a:buNone/>
          </a:pPr>
          <a:r>
            <a:rPr lang="en-US" sz="1900" kern="1200"/>
            <a:t>Recognize</a:t>
          </a:r>
        </a:p>
      </dsp:txBody>
      <dsp:txXfrm>
        <a:off x="0" y="681889"/>
        <a:ext cx="2011680" cy="642825"/>
      </dsp:txXfrm>
    </dsp:sp>
    <dsp:sp modelId="{73493717-AD8F-1843-BA98-0049C220D50E}">
      <dsp:nvSpPr>
        <dsp:cNvPr id="0" name=""/>
        <dsp:cNvSpPr/>
      </dsp:nvSpPr>
      <dsp:spPr>
        <a:xfrm>
          <a:off x="2011680" y="1363285"/>
          <a:ext cx="8046720" cy="64282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129" tIns="163278" rIns="156129" bIns="163278" numCol="1" spcCol="1270" anchor="ctr" anchorCtr="0">
          <a:noAutofit/>
        </a:bodyPr>
        <a:lstStyle/>
        <a:p>
          <a:pPr marL="0" lvl="0" indent="0" algn="l" defTabSz="666750">
            <a:lnSpc>
              <a:spcPct val="90000"/>
            </a:lnSpc>
            <a:spcBef>
              <a:spcPct val="0"/>
            </a:spcBef>
            <a:spcAft>
              <a:spcPct val="35000"/>
            </a:spcAft>
            <a:buNone/>
          </a:pPr>
          <a:r>
            <a:rPr lang="en-US" sz="1500" kern="1200" dirty="0"/>
            <a:t>Get hands on with the Excel functions necessary for implementing forward propagation</a:t>
          </a:r>
        </a:p>
      </dsp:txBody>
      <dsp:txXfrm>
        <a:off x="2011680" y="1363285"/>
        <a:ext cx="8046720" cy="642825"/>
      </dsp:txXfrm>
    </dsp:sp>
    <dsp:sp modelId="{08E360D5-F710-8A40-9F5B-97FB32384FF8}">
      <dsp:nvSpPr>
        <dsp:cNvPr id="0" name=""/>
        <dsp:cNvSpPr/>
      </dsp:nvSpPr>
      <dsp:spPr>
        <a:xfrm>
          <a:off x="0" y="1363285"/>
          <a:ext cx="2011680" cy="642825"/>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451" tIns="63497" rIns="106451" bIns="63497" numCol="1" spcCol="1270" anchor="ctr" anchorCtr="0">
          <a:noAutofit/>
        </a:bodyPr>
        <a:lstStyle/>
        <a:p>
          <a:pPr marL="0" lvl="0" indent="0" algn="ctr" defTabSz="844550">
            <a:lnSpc>
              <a:spcPct val="90000"/>
            </a:lnSpc>
            <a:spcBef>
              <a:spcPct val="0"/>
            </a:spcBef>
            <a:spcAft>
              <a:spcPct val="35000"/>
            </a:spcAft>
            <a:buNone/>
          </a:pPr>
          <a:r>
            <a:rPr lang="en-US" sz="1900" kern="1200" dirty="0"/>
            <a:t>Hands on exp.</a:t>
          </a:r>
        </a:p>
      </dsp:txBody>
      <dsp:txXfrm>
        <a:off x="0" y="1363285"/>
        <a:ext cx="2011680" cy="642825"/>
      </dsp:txXfrm>
    </dsp:sp>
    <dsp:sp modelId="{9C420C18-47D8-9243-B740-B8E5834C72BF}">
      <dsp:nvSpPr>
        <dsp:cNvPr id="0" name=""/>
        <dsp:cNvSpPr/>
      </dsp:nvSpPr>
      <dsp:spPr>
        <a:xfrm>
          <a:off x="2011680" y="2044680"/>
          <a:ext cx="8046720" cy="64282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129" tIns="163278" rIns="156129" bIns="163278" numCol="1" spcCol="1270" anchor="ctr" anchorCtr="0">
          <a:noAutofit/>
        </a:bodyPr>
        <a:lstStyle/>
        <a:p>
          <a:pPr marL="0" lvl="0" indent="0" algn="l" defTabSz="666750">
            <a:lnSpc>
              <a:spcPct val="90000"/>
            </a:lnSpc>
            <a:spcBef>
              <a:spcPct val="0"/>
            </a:spcBef>
            <a:spcAft>
              <a:spcPct val="35000"/>
            </a:spcAft>
            <a:buNone/>
          </a:pPr>
          <a:r>
            <a:rPr lang="en-US" sz="1500" kern="1200" dirty="0"/>
            <a:t>Learn how to perform backward propagation using special add on tool in Excel</a:t>
          </a:r>
        </a:p>
      </dsp:txBody>
      <dsp:txXfrm>
        <a:off x="2011680" y="2044680"/>
        <a:ext cx="8046720" cy="642825"/>
      </dsp:txXfrm>
    </dsp:sp>
    <dsp:sp modelId="{EC28D047-DD1A-E94B-9B22-5AD052F72B98}">
      <dsp:nvSpPr>
        <dsp:cNvPr id="0" name=""/>
        <dsp:cNvSpPr/>
      </dsp:nvSpPr>
      <dsp:spPr>
        <a:xfrm>
          <a:off x="0" y="2044680"/>
          <a:ext cx="2011680" cy="642825"/>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451" tIns="63497" rIns="106451" bIns="63497" numCol="1" spcCol="1270" anchor="ctr" anchorCtr="0">
          <a:noAutofit/>
        </a:bodyPr>
        <a:lstStyle/>
        <a:p>
          <a:pPr marL="0" lvl="0" indent="0" algn="ctr" defTabSz="844550">
            <a:lnSpc>
              <a:spcPct val="90000"/>
            </a:lnSpc>
            <a:spcBef>
              <a:spcPct val="0"/>
            </a:spcBef>
            <a:spcAft>
              <a:spcPct val="35000"/>
            </a:spcAft>
            <a:buNone/>
          </a:pPr>
          <a:r>
            <a:rPr lang="en-US" sz="1900" kern="1200"/>
            <a:t>Learn</a:t>
          </a:r>
        </a:p>
      </dsp:txBody>
      <dsp:txXfrm>
        <a:off x="0" y="2044680"/>
        <a:ext cx="2011680" cy="642825"/>
      </dsp:txXfrm>
    </dsp:sp>
    <dsp:sp modelId="{0685826A-C231-FD45-BE32-CE7C76BFEB0E}">
      <dsp:nvSpPr>
        <dsp:cNvPr id="0" name=""/>
        <dsp:cNvSpPr/>
      </dsp:nvSpPr>
      <dsp:spPr>
        <a:xfrm>
          <a:off x="2011680" y="2726076"/>
          <a:ext cx="8046720" cy="64282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129" tIns="163278" rIns="156129" bIns="163278" numCol="1" spcCol="1270" anchor="ctr" anchorCtr="0">
          <a:noAutofit/>
        </a:bodyPr>
        <a:lstStyle/>
        <a:p>
          <a:pPr marL="0" lvl="0" indent="0" algn="l" defTabSz="666750">
            <a:lnSpc>
              <a:spcPct val="90000"/>
            </a:lnSpc>
            <a:spcBef>
              <a:spcPct val="0"/>
            </a:spcBef>
            <a:spcAft>
              <a:spcPct val="35000"/>
            </a:spcAft>
            <a:buNone/>
          </a:pPr>
          <a:r>
            <a:rPr lang="en-US" sz="1500" kern="1200"/>
            <a:t>Appreciate the limitations of Excel for complex neural network applications</a:t>
          </a:r>
        </a:p>
      </dsp:txBody>
      <dsp:txXfrm>
        <a:off x="2011680" y="2726076"/>
        <a:ext cx="8046720" cy="642825"/>
      </dsp:txXfrm>
    </dsp:sp>
    <dsp:sp modelId="{C0C41DF0-2F65-BC45-BC1D-7D9EDDF902F9}">
      <dsp:nvSpPr>
        <dsp:cNvPr id="0" name=""/>
        <dsp:cNvSpPr/>
      </dsp:nvSpPr>
      <dsp:spPr>
        <a:xfrm>
          <a:off x="0" y="2726076"/>
          <a:ext cx="2011680" cy="642825"/>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451" tIns="63497" rIns="106451" bIns="63497" numCol="1" spcCol="1270" anchor="ctr" anchorCtr="0">
          <a:noAutofit/>
        </a:bodyPr>
        <a:lstStyle/>
        <a:p>
          <a:pPr marL="0" lvl="0" indent="0" algn="ctr" defTabSz="844550">
            <a:lnSpc>
              <a:spcPct val="90000"/>
            </a:lnSpc>
            <a:spcBef>
              <a:spcPct val="0"/>
            </a:spcBef>
            <a:spcAft>
              <a:spcPct val="35000"/>
            </a:spcAft>
            <a:buNone/>
          </a:pPr>
          <a:r>
            <a:rPr lang="en-US" sz="1900" kern="1200"/>
            <a:t>Appreciate</a:t>
          </a:r>
        </a:p>
      </dsp:txBody>
      <dsp:txXfrm>
        <a:off x="0" y="2726076"/>
        <a:ext cx="2011680" cy="642825"/>
      </dsp:txXfrm>
    </dsp:sp>
    <dsp:sp modelId="{7C888F7A-5F7C-7C42-AEC5-4D6CF490E718}">
      <dsp:nvSpPr>
        <dsp:cNvPr id="0" name=""/>
        <dsp:cNvSpPr/>
      </dsp:nvSpPr>
      <dsp:spPr>
        <a:xfrm>
          <a:off x="2011680" y="3407471"/>
          <a:ext cx="8046720" cy="64282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129" tIns="163278" rIns="156129" bIns="163278" numCol="1" spcCol="1270" anchor="ctr" anchorCtr="0">
          <a:noAutofit/>
        </a:bodyPr>
        <a:lstStyle/>
        <a:p>
          <a:pPr marL="0" lvl="0" indent="0" algn="l" defTabSz="666750">
            <a:lnSpc>
              <a:spcPct val="90000"/>
            </a:lnSpc>
            <a:spcBef>
              <a:spcPct val="0"/>
            </a:spcBef>
            <a:spcAft>
              <a:spcPct val="35000"/>
            </a:spcAft>
            <a:buNone/>
          </a:pPr>
          <a:r>
            <a:rPr lang="en-US" sz="1500" kern="1200"/>
            <a:t>Develop a foundation for further exploration of more advanced neural network concepts</a:t>
          </a:r>
        </a:p>
      </dsp:txBody>
      <dsp:txXfrm>
        <a:off x="2011680" y="3407471"/>
        <a:ext cx="8046720" cy="642825"/>
      </dsp:txXfrm>
    </dsp:sp>
    <dsp:sp modelId="{FEEEC473-3A9F-4542-8C26-33A504F8166A}">
      <dsp:nvSpPr>
        <dsp:cNvPr id="0" name=""/>
        <dsp:cNvSpPr/>
      </dsp:nvSpPr>
      <dsp:spPr>
        <a:xfrm>
          <a:off x="0" y="3407471"/>
          <a:ext cx="2011680" cy="642825"/>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451" tIns="63497" rIns="106451" bIns="63497" numCol="1" spcCol="1270" anchor="ctr" anchorCtr="0">
          <a:noAutofit/>
        </a:bodyPr>
        <a:lstStyle/>
        <a:p>
          <a:pPr marL="0" lvl="0" indent="0" algn="ctr" defTabSz="844550">
            <a:lnSpc>
              <a:spcPct val="90000"/>
            </a:lnSpc>
            <a:spcBef>
              <a:spcPct val="0"/>
            </a:spcBef>
            <a:spcAft>
              <a:spcPct val="35000"/>
            </a:spcAft>
            <a:buNone/>
          </a:pPr>
          <a:r>
            <a:rPr lang="en-US" sz="1900" kern="1200"/>
            <a:t>Develop</a:t>
          </a:r>
        </a:p>
      </dsp:txBody>
      <dsp:txXfrm>
        <a:off x="0" y="3407471"/>
        <a:ext cx="2011680" cy="64282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jpeg>
</file>

<file path=ppt/media/image46.jpeg>
</file>

<file path=ppt/media/image47.png>
</file>

<file path=ppt/media/image48.png>
</file>

<file path=ppt/media/image49.png>
</file>

<file path=ppt/media/image5.png>
</file>

<file path=ppt/media/image50.png>
</file>

<file path=ppt/media/image51.sv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7224AF-2540-8B47-9AB6-402E27375515}" type="datetimeFigureOut">
              <a:rPr lang="en-AE" smtClean="0"/>
              <a:t>08/07/2024</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4B1E49-0823-F842-9AD9-DC997204FA65}" type="slidenum">
              <a:rPr lang="en-AE" smtClean="0"/>
              <a:t>‹#›</a:t>
            </a:fld>
            <a:endParaRPr lang="en-AE"/>
          </a:p>
        </p:txBody>
      </p:sp>
    </p:spTree>
    <p:extLst>
      <p:ext uri="{BB962C8B-B14F-4D97-AF65-F5344CB8AC3E}">
        <p14:creationId xmlns:p14="http://schemas.microsoft.com/office/powerpoint/2010/main" val="2777990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endParaRPr lang="en-US" dirty="0"/>
          </a:p>
          <a:p>
            <a:r>
              <a:rPr lang="en-US" b="1" dirty="0"/>
              <a:t>Key Distinctions of Neural Networks</a:t>
            </a:r>
          </a:p>
          <a:p>
            <a:pPr>
              <a:buFont typeface="+mj-lt"/>
              <a:buAutoNum type="arabicPeriod"/>
            </a:pPr>
            <a:r>
              <a:rPr lang="en-US" b="1" dirty="0"/>
              <a:t>Layered Structure</a:t>
            </a:r>
            <a:r>
              <a:rPr lang="en-US" dirty="0"/>
              <a:t>: Multiple layers of interconnected nodes (neurons)</a:t>
            </a:r>
          </a:p>
          <a:p>
            <a:pPr>
              <a:buFont typeface="+mj-lt"/>
              <a:buAutoNum type="arabicPeriod"/>
            </a:pPr>
            <a:r>
              <a:rPr lang="en-US" b="1" dirty="0"/>
              <a:t>Non-linear Transformations</a:t>
            </a:r>
            <a:r>
              <a:rPr lang="en-US" dirty="0"/>
              <a:t>: Each layer applies non-linear activation functions</a:t>
            </a:r>
          </a:p>
          <a:p>
            <a:pPr>
              <a:buFont typeface="+mj-lt"/>
              <a:buAutoNum type="arabicPeriod"/>
            </a:pPr>
            <a:r>
              <a:rPr lang="en-US" b="1" dirty="0"/>
              <a:t>Backpropagation</a:t>
            </a:r>
            <a:r>
              <a:rPr lang="en-US" dirty="0"/>
              <a:t>: Learns by propagating errors backward through the network</a:t>
            </a:r>
          </a:p>
          <a:p>
            <a:pPr>
              <a:buFont typeface="+mj-lt"/>
              <a:buAutoNum type="arabicPeriod"/>
            </a:pPr>
            <a:r>
              <a:rPr lang="en-US" b="1" dirty="0"/>
              <a:t>Gradient Descent</a:t>
            </a:r>
            <a:r>
              <a:rPr lang="en-US" dirty="0"/>
              <a:t>: Optimizes weights using gradients of the loss function</a:t>
            </a:r>
          </a:p>
          <a:p>
            <a:pPr>
              <a:buFont typeface="+mj-lt"/>
              <a:buAutoNum type="arabicPeriod"/>
            </a:pPr>
            <a:r>
              <a:rPr lang="en-US" b="1" dirty="0"/>
              <a:t>Feature Learning</a:t>
            </a:r>
            <a:r>
              <a:rPr lang="en-US" dirty="0"/>
              <a:t>: Automatically learns relevant features from raw data</a:t>
            </a:r>
          </a:p>
          <a:p>
            <a:pPr>
              <a:buFont typeface="+mj-lt"/>
              <a:buAutoNum type="arabicPeriod"/>
            </a:pPr>
            <a:r>
              <a:rPr lang="en-US" b="1" dirty="0"/>
              <a:t>Scalability</a:t>
            </a:r>
            <a:r>
              <a:rPr lang="en-US" dirty="0"/>
              <a:t>: Can handle extremely large and complex datasets</a:t>
            </a:r>
          </a:p>
          <a:p>
            <a:pPr>
              <a:buFont typeface="+mj-lt"/>
              <a:buAutoNum type="arabicPeriod"/>
            </a:pPr>
            <a:r>
              <a:rPr lang="en-US" b="1" dirty="0"/>
              <a:t>Flexibility</a:t>
            </a:r>
            <a:r>
              <a:rPr lang="en-US" dirty="0"/>
              <a:t>: Adaptable to various types of data and problem structures</a:t>
            </a:r>
          </a:p>
          <a:p>
            <a:endParaRPr lang="en-AE" dirty="0"/>
          </a:p>
        </p:txBody>
      </p:sp>
      <p:sp>
        <p:nvSpPr>
          <p:cNvPr id="4" name="Slide Number Placeholder 3"/>
          <p:cNvSpPr>
            <a:spLocks noGrp="1"/>
          </p:cNvSpPr>
          <p:nvPr>
            <p:ph type="sldNum" sz="quarter" idx="5"/>
          </p:nvPr>
        </p:nvSpPr>
        <p:spPr/>
        <p:txBody>
          <a:bodyPr/>
          <a:lstStyle/>
          <a:p>
            <a:fld id="{B84B1E49-0823-F842-9AD9-DC997204FA65}" type="slidenum">
              <a:rPr lang="en-AE" smtClean="0"/>
              <a:t>5</a:t>
            </a:fld>
            <a:endParaRPr lang="en-AE"/>
          </a:p>
        </p:txBody>
      </p:sp>
    </p:spTree>
    <p:extLst>
      <p:ext uri="{BB962C8B-B14F-4D97-AF65-F5344CB8AC3E}">
        <p14:creationId xmlns:p14="http://schemas.microsoft.com/office/powerpoint/2010/main" val="1830717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AmazonEmber"/>
              </a:rPr>
              <a:t>A neural network is a method in artificial intelligence that teaches computers to process data in a way that is inspired by the human brain. It is a type of machine learning process, called deep learning, that uses interconnected nodes or neurons in a layered structure that resembles the human brain. It creates an adaptive system that computers use to learn from their mistakes and improve continuously. Thus, artificial neural networks attempt to solve complicated problems, like summarizing documents or recognizing faces, with greater accuracy.</a:t>
            </a:r>
            <a:endParaRPr lang="en-AE" dirty="0"/>
          </a:p>
        </p:txBody>
      </p:sp>
      <p:sp>
        <p:nvSpPr>
          <p:cNvPr id="4" name="Slide Number Placeholder 3"/>
          <p:cNvSpPr>
            <a:spLocks noGrp="1"/>
          </p:cNvSpPr>
          <p:nvPr>
            <p:ph type="sldNum" sz="quarter" idx="5"/>
          </p:nvPr>
        </p:nvSpPr>
        <p:spPr/>
        <p:txBody>
          <a:bodyPr/>
          <a:lstStyle/>
          <a:p>
            <a:fld id="{B84B1E49-0823-F842-9AD9-DC997204FA65}" type="slidenum">
              <a:rPr lang="en-AE" smtClean="0"/>
              <a:t>6</a:t>
            </a:fld>
            <a:endParaRPr lang="en-AE"/>
          </a:p>
        </p:txBody>
      </p:sp>
    </p:spTree>
    <p:extLst>
      <p:ext uri="{BB962C8B-B14F-4D97-AF65-F5344CB8AC3E}">
        <p14:creationId xmlns:p14="http://schemas.microsoft.com/office/powerpoint/2010/main" val="12450698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dirty="0"/>
          </a:p>
        </p:txBody>
      </p:sp>
      <p:sp>
        <p:nvSpPr>
          <p:cNvPr id="4" name="Slide Number Placeholder 3"/>
          <p:cNvSpPr>
            <a:spLocks noGrp="1"/>
          </p:cNvSpPr>
          <p:nvPr>
            <p:ph type="sldNum" sz="quarter" idx="5"/>
          </p:nvPr>
        </p:nvSpPr>
        <p:spPr/>
        <p:txBody>
          <a:bodyPr/>
          <a:lstStyle/>
          <a:p>
            <a:fld id="{B84B1E49-0823-F842-9AD9-DC997204FA65}" type="slidenum">
              <a:rPr lang="en-AE" smtClean="0"/>
              <a:t>8</a:t>
            </a:fld>
            <a:endParaRPr lang="en-AE"/>
          </a:p>
        </p:txBody>
      </p:sp>
    </p:spTree>
    <p:extLst>
      <p:ext uri="{BB962C8B-B14F-4D97-AF65-F5344CB8AC3E}">
        <p14:creationId xmlns:p14="http://schemas.microsoft.com/office/powerpoint/2010/main" val="26183638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dirty="0"/>
          </a:p>
        </p:txBody>
      </p:sp>
      <p:sp>
        <p:nvSpPr>
          <p:cNvPr id="4" name="Slide Number Placeholder 3"/>
          <p:cNvSpPr>
            <a:spLocks noGrp="1"/>
          </p:cNvSpPr>
          <p:nvPr>
            <p:ph type="sldNum" sz="quarter" idx="5"/>
          </p:nvPr>
        </p:nvSpPr>
        <p:spPr/>
        <p:txBody>
          <a:bodyPr/>
          <a:lstStyle/>
          <a:p>
            <a:fld id="{B84B1E49-0823-F842-9AD9-DC997204FA65}" type="slidenum">
              <a:rPr lang="en-AE" smtClean="0"/>
              <a:t>9</a:t>
            </a:fld>
            <a:endParaRPr lang="en-AE"/>
          </a:p>
        </p:txBody>
      </p:sp>
    </p:spTree>
    <p:extLst>
      <p:ext uri="{BB962C8B-B14F-4D97-AF65-F5344CB8AC3E}">
        <p14:creationId xmlns:p14="http://schemas.microsoft.com/office/powerpoint/2010/main" val="938872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dirty="0"/>
          </a:p>
        </p:txBody>
      </p:sp>
      <p:sp>
        <p:nvSpPr>
          <p:cNvPr id="4" name="Slide Number Placeholder 3"/>
          <p:cNvSpPr>
            <a:spLocks noGrp="1"/>
          </p:cNvSpPr>
          <p:nvPr>
            <p:ph type="sldNum" sz="quarter" idx="5"/>
          </p:nvPr>
        </p:nvSpPr>
        <p:spPr/>
        <p:txBody>
          <a:bodyPr/>
          <a:lstStyle/>
          <a:p>
            <a:fld id="{B84B1E49-0823-F842-9AD9-DC997204FA65}" type="slidenum">
              <a:rPr lang="en-AE" smtClean="0"/>
              <a:t>11</a:t>
            </a:fld>
            <a:endParaRPr lang="en-AE"/>
          </a:p>
        </p:txBody>
      </p:sp>
    </p:spTree>
    <p:extLst>
      <p:ext uri="{BB962C8B-B14F-4D97-AF65-F5344CB8AC3E}">
        <p14:creationId xmlns:p14="http://schemas.microsoft.com/office/powerpoint/2010/main" val="19247492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Limitations of Excel for Neural Networks</a:t>
            </a:r>
          </a:p>
          <a:p>
            <a:endParaRPr lang="en-US" dirty="0"/>
          </a:p>
          <a:p>
            <a:r>
              <a:rPr lang="en-US" dirty="0"/>
              <a:t>While Excel is an excellent tool for learning the basics of neural networks, it has several limitations for more complex or practical applications:</a:t>
            </a:r>
          </a:p>
          <a:p>
            <a:endParaRPr lang="en-US" dirty="0"/>
          </a:p>
          <a:p>
            <a:r>
              <a:rPr lang="en-US" dirty="0"/>
              <a:t>1. **Computational Power**: </a:t>
            </a:r>
          </a:p>
          <a:p>
            <a:r>
              <a:rPr lang="en-US" dirty="0"/>
              <a:t>   - Excel is not optimized for the heavy computations required by large neural networks.</a:t>
            </a:r>
          </a:p>
          <a:p>
            <a:r>
              <a:rPr lang="en-US" dirty="0"/>
              <a:t>   - Training time increases exponentially with network size and dataset complexity.</a:t>
            </a:r>
          </a:p>
          <a:p>
            <a:endParaRPr lang="en-US" dirty="0"/>
          </a:p>
          <a:p>
            <a:r>
              <a:rPr lang="en-US" dirty="0"/>
              <a:t>2. **Scalability Issues**:</a:t>
            </a:r>
          </a:p>
          <a:p>
            <a:r>
              <a:rPr lang="en-US" dirty="0"/>
              <a:t>   - Excel has row limitations (1,048,576 rows in Excel 2019), restricting dataset size.</a:t>
            </a:r>
          </a:p>
          <a:p>
            <a:r>
              <a:rPr lang="en-US" dirty="0"/>
              <a:t>   - Complex networks with many layers or neurons quickly become unmanageable.</a:t>
            </a:r>
          </a:p>
          <a:p>
            <a:endParaRPr lang="en-US" dirty="0"/>
          </a:p>
          <a:p>
            <a:r>
              <a:rPr lang="en-US" dirty="0"/>
              <a:t>3. **Lack of Built-in Machine Learning Functions**:</a:t>
            </a:r>
          </a:p>
          <a:p>
            <a:r>
              <a:rPr lang="en-US" dirty="0"/>
              <a:t>   - Unlike specialized libraries (e.g., TensorFlow, </a:t>
            </a:r>
            <a:r>
              <a:rPr lang="en-US" dirty="0" err="1"/>
              <a:t>PyTorch</a:t>
            </a:r>
            <a:r>
              <a:rPr lang="en-US" dirty="0"/>
              <a:t>), Excel doesn't have pre-built neural network functions.</a:t>
            </a:r>
          </a:p>
          <a:p>
            <a:r>
              <a:rPr lang="en-US" dirty="0"/>
              <a:t>   - Implementing advanced algorithms (e.g., convolutional layers, LSTM) is extremely challenging.</a:t>
            </a:r>
          </a:p>
          <a:p>
            <a:endParaRPr lang="en-US" dirty="0"/>
          </a:p>
          <a:p>
            <a:r>
              <a:rPr lang="en-US" dirty="0"/>
              <a:t>4. **Memory Constraints**:</a:t>
            </a:r>
          </a:p>
          <a:p>
            <a:r>
              <a:rPr lang="en-US" dirty="0"/>
              <a:t>   - Excel loads all data into RAM, limiting the size of usable datasets.</a:t>
            </a:r>
          </a:p>
          <a:p>
            <a:r>
              <a:rPr lang="en-US" dirty="0"/>
              <a:t>   - Large neural networks can cause Excel to become slow or unstable.</a:t>
            </a:r>
          </a:p>
          <a:p>
            <a:endParaRPr lang="en-US" dirty="0"/>
          </a:p>
          <a:p>
            <a:r>
              <a:rPr lang="en-US" dirty="0"/>
              <a:t>5. **Limited Optimization Techniques**:</a:t>
            </a:r>
          </a:p>
          <a:p>
            <a:r>
              <a:rPr lang="en-US" dirty="0"/>
              <a:t>   - Excel's Solver tool is basic compared to advanced optimization algorithms used in machine learning.</a:t>
            </a:r>
          </a:p>
          <a:p>
            <a:r>
              <a:rPr lang="en-US" dirty="0"/>
              <a:t>   - Gradient descent implementations are manual and inefficient.</a:t>
            </a:r>
          </a:p>
          <a:p>
            <a:endParaRPr lang="en-US" dirty="0"/>
          </a:p>
          <a:p>
            <a:r>
              <a:rPr lang="en-US" dirty="0"/>
              <a:t>6. **Difficulty in Implementing Complex Architectures**:</a:t>
            </a:r>
          </a:p>
          <a:p>
            <a:r>
              <a:rPr lang="en-US" dirty="0"/>
              <a:t>   - Creating and managing multi-layer networks becomes cumbersome.</a:t>
            </a:r>
          </a:p>
          <a:p>
            <a:r>
              <a:rPr lang="en-US" dirty="0"/>
              <a:t>   - Implementing techniques like dropout, batch normalization, or attention mechanisms is impractical.</a:t>
            </a:r>
          </a:p>
          <a:p>
            <a:endParaRPr lang="en-US" dirty="0"/>
          </a:p>
          <a:p>
            <a:r>
              <a:rPr lang="en-US" dirty="0"/>
              <a:t>7. **Lack of GPU Acceleration**:</a:t>
            </a:r>
          </a:p>
          <a:p>
            <a:r>
              <a:rPr lang="en-US" dirty="0"/>
              <a:t>   - Excel cannot leverage GPU processing, which is crucial for efficient neural network training.</a:t>
            </a:r>
          </a:p>
          <a:p>
            <a:endParaRPr lang="en-US" dirty="0"/>
          </a:p>
          <a:p>
            <a:r>
              <a:rPr lang="en-US" dirty="0"/>
              <a:t>8. **Version Control and Collaboration Challenges**:</a:t>
            </a:r>
          </a:p>
          <a:p>
            <a:r>
              <a:rPr lang="en-US" dirty="0"/>
              <a:t>   - Tracking changes and collaborating on neural network models in Excel is difficult compared to code-based solutions.</a:t>
            </a:r>
          </a:p>
          <a:p>
            <a:endParaRPr lang="en-US" dirty="0"/>
          </a:p>
          <a:p>
            <a:r>
              <a:rPr lang="en-US" dirty="0"/>
              <a:t>9. **Limited Visualization Capabilities**:</a:t>
            </a:r>
          </a:p>
          <a:p>
            <a:r>
              <a:rPr lang="en-US" dirty="0"/>
              <a:t>   - Excel's charting tools are basic compared to specialized data visualization libraries.</a:t>
            </a:r>
          </a:p>
          <a:p>
            <a:r>
              <a:rPr lang="en-US" dirty="0"/>
              <a:t>   - Visualizing high-dimensional data or complex network architectures is challenging.</a:t>
            </a:r>
          </a:p>
          <a:p>
            <a:endParaRPr lang="en-US" dirty="0"/>
          </a:p>
          <a:p>
            <a:r>
              <a:rPr lang="en-US" dirty="0"/>
              <a:t>10. **Reproducibility Issues**:</a:t>
            </a:r>
          </a:p>
          <a:p>
            <a:r>
              <a:rPr lang="en-US" dirty="0"/>
              <a:t>    - Ensuring consistent results across different Excel versions or operating systems can be problematic.</a:t>
            </a:r>
          </a:p>
          <a:p>
            <a:endParaRPr lang="en-US" dirty="0"/>
          </a:p>
          <a:p>
            <a:r>
              <a:rPr lang="en-US" dirty="0"/>
              <a:t>11. **Inflexibility for Experimentation**:</a:t>
            </a:r>
          </a:p>
          <a:p>
            <a:r>
              <a:rPr lang="en-US" dirty="0"/>
              <a:t>    - Modifying network architecture or hyperparameters requires significant manual effort.</a:t>
            </a:r>
          </a:p>
          <a:p>
            <a:r>
              <a:rPr lang="en-US" dirty="0"/>
              <a:t>    - A/B testing or ensemble methods are time-consuming to implement.</a:t>
            </a:r>
          </a:p>
          <a:p>
            <a:endParaRPr lang="en-US" dirty="0"/>
          </a:p>
          <a:p>
            <a:r>
              <a:rPr lang="en-US" dirty="0"/>
              <a:t>12. **Lack of Real-time Processing**:</a:t>
            </a:r>
          </a:p>
          <a:p>
            <a:r>
              <a:rPr lang="en-US" dirty="0"/>
              <a:t>    - Excel is not suitable for applications requiring real-time predictions or online learning.</a:t>
            </a:r>
          </a:p>
          <a:p>
            <a:endParaRPr lang="en-US" dirty="0"/>
          </a:p>
        </p:txBody>
      </p:sp>
      <p:sp>
        <p:nvSpPr>
          <p:cNvPr id="4" name="Slide Number Placeholder 3"/>
          <p:cNvSpPr>
            <a:spLocks noGrp="1"/>
          </p:cNvSpPr>
          <p:nvPr>
            <p:ph type="sldNum" sz="quarter" idx="5"/>
          </p:nvPr>
        </p:nvSpPr>
        <p:spPr/>
        <p:txBody>
          <a:bodyPr/>
          <a:lstStyle/>
          <a:p>
            <a:fld id="{B84B1E49-0823-F842-9AD9-DC997204FA65}" type="slidenum">
              <a:rPr lang="en-AE" smtClean="0"/>
              <a:t>12</a:t>
            </a:fld>
            <a:endParaRPr lang="en-AE"/>
          </a:p>
        </p:txBody>
      </p:sp>
    </p:spTree>
    <p:extLst>
      <p:ext uri="{BB962C8B-B14F-4D97-AF65-F5344CB8AC3E}">
        <p14:creationId xmlns:p14="http://schemas.microsoft.com/office/powerpoint/2010/main" val="42637787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Why Build Neural Networks in Excel?</a:t>
            </a:r>
          </a:p>
          <a:p>
            <a:endParaRPr lang="en-US" dirty="0"/>
          </a:p>
          <a:p>
            <a:r>
              <a:rPr lang="en-US" dirty="0"/>
              <a:t>## 1. Accessibility and Familiarity</a:t>
            </a:r>
          </a:p>
          <a:p>
            <a:r>
              <a:rPr lang="en-US" dirty="0"/>
              <a:t>- Excel is widely available and most people have some experience with it.</a:t>
            </a:r>
          </a:p>
          <a:p>
            <a:r>
              <a:rPr lang="en-US" dirty="0"/>
              <a:t>- Lowering the entry barrier to neural networks by using a familiar tool.</a:t>
            </a:r>
          </a:p>
          <a:p>
            <a:endParaRPr lang="en-US" dirty="0"/>
          </a:p>
          <a:p>
            <a:r>
              <a:rPr lang="en-US" dirty="0"/>
              <a:t>## 2. Transparency of Calculations</a:t>
            </a:r>
          </a:p>
          <a:p>
            <a:r>
              <a:rPr lang="en-US" dirty="0"/>
              <a:t>- Every step of the neural network process is visible in the spreadsheet.</a:t>
            </a:r>
          </a:p>
          <a:p>
            <a:r>
              <a:rPr lang="en-US" dirty="0"/>
              <a:t>- No "black box" – you can see exactly how inputs become outputs.</a:t>
            </a:r>
          </a:p>
          <a:p>
            <a:endParaRPr lang="en-US" dirty="0"/>
          </a:p>
          <a:p>
            <a:r>
              <a:rPr lang="en-US" dirty="0"/>
              <a:t>## 3. Understanding the Fundamentals</a:t>
            </a:r>
          </a:p>
          <a:p>
            <a:r>
              <a:rPr lang="en-US" dirty="0"/>
              <a:t>- Building from scratch forces us to understand each component.</a:t>
            </a:r>
          </a:p>
          <a:p>
            <a:r>
              <a:rPr lang="en-US" dirty="0"/>
              <a:t>- Gain insights into the math and logic behind neural networks.</a:t>
            </a:r>
          </a:p>
          <a:p>
            <a:endParaRPr lang="en-US" dirty="0"/>
          </a:p>
          <a:p>
            <a:r>
              <a:rPr lang="en-US" dirty="0"/>
              <a:t>## 4. Visual Representation</a:t>
            </a:r>
          </a:p>
          <a:p>
            <a:r>
              <a:rPr lang="en-US" dirty="0"/>
              <a:t>- Excel's grid structure naturally represents the layered structure of neural networks.</a:t>
            </a:r>
          </a:p>
          <a:p>
            <a:r>
              <a:rPr lang="en-US" dirty="0"/>
              <a:t>- Easy to visualize weights, biases, and neuron activations.</a:t>
            </a:r>
          </a:p>
          <a:p>
            <a:endParaRPr lang="en-US" dirty="0"/>
          </a:p>
          <a:p>
            <a:r>
              <a:rPr lang="en-US" dirty="0"/>
              <a:t>## 5. Immediate Feedback</a:t>
            </a:r>
          </a:p>
          <a:p>
            <a:r>
              <a:rPr lang="en-US" dirty="0"/>
              <a:t>- Changes to the network are reflected instantly.</a:t>
            </a:r>
          </a:p>
          <a:p>
            <a:r>
              <a:rPr lang="en-US" dirty="0"/>
              <a:t>- Encourages experimentation and hands-on learning.</a:t>
            </a:r>
          </a:p>
          <a:p>
            <a:endParaRPr lang="en-US" dirty="0"/>
          </a:p>
          <a:p>
            <a:r>
              <a:rPr lang="en-US" dirty="0"/>
              <a:t>## 6. No Coding Required</a:t>
            </a:r>
          </a:p>
          <a:p>
            <a:r>
              <a:rPr lang="en-US" dirty="0"/>
              <a:t>- Ideal for those who aren't comfortable with programming languages.</a:t>
            </a:r>
          </a:p>
          <a:p>
            <a:r>
              <a:rPr lang="en-US" dirty="0"/>
              <a:t>- Focuses on concepts rather than syntax.</a:t>
            </a:r>
          </a:p>
          <a:p>
            <a:endParaRPr lang="en-US" dirty="0"/>
          </a:p>
          <a:p>
            <a:r>
              <a:rPr lang="en-US" dirty="0"/>
              <a:t>## 7. Gradual Complexity</a:t>
            </a:r>
          </a:p>
          <a:p>
            <a:r>
              <a:rPr lang="en-US" dirty="0"/>
              <a:t>- Start simple and gradually add complexity.</a:t>
            </a:r>
          </a:p>
          <a:p>
            <a:r>
              <a:rPr lang="en-US" dirty="0"/>
              <a:t>- Easier to grasp one concept at a time.</a:t>
            </a:r>
          </a:p>
          <a:p>
            <a:endParaRPr lang="en-US" dirty="0"/>
          </a:p>
          <a:p>
            <a:r>
              <a:rPr lang="en-US" dirty="0"/>
              <a:t>## 8. Real-world Data Handling</a:t>
            </a:r>
          </a:p>
          <a:p>
            <a:r>
              <a:rPr lang="en-US" dirty="0"/>
              <a:t>- Excel's data manipulation features are useful for preprocessing.</a:t>
            </a:r>
          </a:p>
          <a:p>
            <a:r>
              <a:rPr lang="en-US" dirty="0"/>
              <a:t>- Learn about data preparation alongside neural network concepts.</a:t>
            </a:r>
          </a:p>
          <a:p>
            <a:endParaRPr lang="en-US" dirty="0"/>
          </a:p>
          <a:p>
            <a:r>
              <a:rPr lang="en-US" dirty="0"/>
              <a:t>## 9. Bridging to Advanced Tools</a:t>
            </a:r>
          </a:p>
          <a:p>
            <a:r>
              <a:rPr lang="en-US" dirty="0"/>
              <a:t>- Understanding Excel implementation makes transition to programming easier.</a:t>
            </a:r>
          </a:p>
          <a:p>
            <a:r>
              <a:rPr lang="en-US" dirty="0"/>
              <a:t>- Provides a foundation for learning libraries like TensorFlow or </a:t>
            </a:r>
            <a:r>
              <a:rPr lang="en-US" dirty="0" err="1"/>
              <a:t>PyTorch</a:t>
            </a:r>
            <a:r>
              <a:rPr lang="en-US" dirty="0"/>
              <a:t>.</a:t>
            </a:r>
          </a:p>
          <a:p>
            <a:endParaRPr lang="en-US" dirty="0"/>
          </a:p>
          <a:p>
            <a:r>
              <a:rPr lang="en-US" dirty="0"/>
              <a:t>## 10. Practical Limitations as Learning Opportunities</a:t>
            </a:r>
          </a:p>
          <a:p>
            <a:r>
              <a:rPr lang="en-US" dirty="0"/>
              <a:t>- Excel's limitations in handling complex networks become teachable moments.</a:t>
            </a:r>
          </a:p>
          <a:p>
            <a:r>
              <a:rPr lang="en-US" dirty="0"/>
              <a:t>- Understand why specialized tools are necessary for advanced applications.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While these limitations make Excel impractical for professional or large-scale neural network applications, it remains a valuable tool for educational purposes and understanding the fundamental concepts of neural networks. Remember, our goal is not to replace professional machine learning tools, but to demystify neural networks and build a strong conceptual foundation.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E" dirty="0"/>
          </a:p>
          <a:p>
            <a:endParaRPr lang="en-AE" dirty="0"/>
          </a:p>
        </p:txBody>
      </p:sp>
      <p:sp>
        <p:nvSpPr>
          <p:cNvPr id="4" name="Slide Number Placeholder 3"/>
          <p:cNvSpPr>
            <a:spLocks noGrp="1"/>
          </p:cNvSpPr>
          <p:nvPr>
            <p:ph type="sldNum" sz="quarter" idx="5"/>
          </p:nvPr>
        </p:nvSpPr>
        <p:spPr/>
        <p:txBody>
          <a:bodyPr/>
          <a:lstStyle/>
          <a:p>
            <a:fld id="{B84B1E49-0823-F842-9AD9-DC997204FA65}" type="slidenum">
              <a:rPr lang="en-AE" smtClean="0"/>
              <a:t>13</a:t>
            </a:fld>
            <a:endParaRPr lang="en-AE"/>
          </a:p>
        </p:txBody>
      </p:sp>
    </p:spTree>
    <p:extLst>
      <p:ext uri="{BB962C8B-B14F-4D97-AF65-F5344CB8AC3E}">
        <p14:creationId xmlns:p14="http://schemas.microsoft.com/office/powerpoint/2010/main" val="743704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dirty="0"/>
          </a:p>
        </p:txBody>
      </p:sp>
      <p:sp>
        <p:nvSpPr>
          <p:cNvPr id="4" name="Slide Number Placeholder 3"/>
          <p:cNvSpPr>
            <a:spLocks noGrp="1"/>
          </p:cNvSpPr>
          <p:nvPr>
            <p:ph type="sldNum" sz="quarter" idx="5"/>
          </p:nvPr>
        </p:nvSpPr>
        <p:spPr/>
        <p:txBody>
          <a:bodyPr/>
          <a:lstStyle/>
          <a:p>
            <a:fld id="{B84B1E49-0823-F842-9AD9-DC997204FA65}" type="slidenum">
              <a:rPr lang="en-AE" smtClean="0"/>
              <a:t>14</a:t>
            </a:fld>
            <a:endParaRPr lang="en-AE"/>
          </a:p>
        </p:txBody>
      </p:sp>
    </p:spTree>
    <p:extLst>
      <p:ext uri="{BB962C8B-B14F-4D97-AF65-F5344CB8AC3E}">
        <p14:creationId xmlns:p14="http://schemas.microsoft.com/office/powerpoint/2010/main" val="1848528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Power of Understanding Neural Networks</a:t>
            </a:r>
          </a:p>
          <a:p>
            <a:endParaRPr lang="en-US" dirty="0"/>
          </a:p>
          <a:p>
            <a:r>
              <a:rPr lang="en-US" dirty="0"/>
              <a:t>- Foundation for Innovation</a:t>
            </a:r>
          </a:p>
          <a:p>
            <a:r>
              <a:rPr lang="en-US" dirty="0"/>
              <a:t>  - Critical analysis of cutting-edge research</a:t>
            </a:r>
          </a:p>
          <a:p>
            <a:r>
              <a:rPr lang="en-US" dirty="0"/>
              <a:t>  - Contribute to AI advancements</a:t>
            </a:r>
          </a:p>
          <a:p>
            <a:endParaRPr lang="en-US" dirty="0"/>
          </a:p>
          <a:p>
            <a:r>
              <a:rPr lang="en-US" dirty="0"/>
              <a:t>- Pathway to Breakthroughs</a:t>
            </a:r>
          </a:p>
          <a:p>
            <a:r>
              <a:rPr lang="en-US" dirty="0"/>
              <a:t>  - Every algorithm starts with basics</a:t>
            </a:r>
          </a:p>
          <a:p>
            <a:r>
              <a:rPr lang="en-US" dirty="0"/>
              <a:t>  - Your Excel model → Tomorrow's AI revolution?</a:t>
            </a:r>
          </a:p>
          <a:p>
            <a:endParaRPr lang="en-US" dirty="0"/>
          </a:p>
          <a:p>
            <a:r>
              <a:rPr lang="en-US" dirty="0"/>
              <a:t>- Your Challenge:</a:t>
            </a:r>
          </a:p>
          <a:p>
            <a:r>
              <a:rPr lang="en-US" dirty="0"/>
              <a:t>  1. Dive deeper</a:t>
            </a:r>
          </a:p>
          <a:p>
            <a:r>
              <a:rPr lang="en-US" dirty="0"/>
              <a:t>  2. Experiment boldly</a:t>
            </a:r>
          </a:p>
          <a:p>
            <a:r>
              <a:rPr lang="en-US" dirty="0"/>
              <a:t>  3. Question continuously</a:t>
            </a:r>
          </a:p>
          <a:p>
            <a:endParaRPr lang="en-US" dirty="0"/>
          </a:p>
          <a:p>
            <a:r>
              <a:rPr lang="en-US" dirty="0"/>
              <a:t>"The future of AI isn't just something you'll read about—</a:t>
            </a:r>
          </a:p>
          <a:p>
            <a:r>
              <a:rPr lang="en-US" dirty="0"/>
              <a:t>it's something you can actively shape."</a:t>
            </a:r>
          </a:p>
          <a:p>
            <a:endParaRPr lang="en-US" dirty="0"/>
          </a:p>
          <a:p>
            <a:r>
              <a:rPr lang="en-US" dirty="0"/>
              <a:t>Remember: Today's understanding is tomorrow's innovation!</a:t>
            </a:r>
            <a:endParaRPr lang="en-AE" dirty="0"/>
          </a:p>
        </p:txBody>
      </p:sp>
      <p:sp>
        <p:nvSpPr>
          <p:cNvPr id="4" name="Slide Number Placeholder 3"/>
          <p:cNvSpPr>
            <a:spLocks noGrp="1"/>
          </p:cNvSpPr>
          <p:nvPr>
            <p:ph type="sldNum" sz="quarter" idx="5"/>
          </p:nvPr>
        </p:nvSpPr>
        <p:spPr/>
        <p:txBody>
          <a:bodyPr/>
          <a:lstStyle/>
          <a:p>
            <a:fld id="{B84B1E49-0823-F842-9AD9-DC997204FA65}" type="slidenum">
              <a:rPr lang="en-AE" smtClean="0"/>
              <a:t>15</a:t>
            </a:fld>
            <a:endParaRPr lang="en-AE"/>
          </a:p>
        </p:txBody>
      </p:sp>
    </p:spTree>
    <p:extLst>
      <p:ext uri="{BB962C8B-B14F-4D97-AF65-F5344CB8AC3E}">
        <p14:creationId xmlns:p14="http://schemas.microsoft.com/office/powerpoint/2010/main" val="61530002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7200" cap="none"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b="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163219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157CC2-0FC8-4686-B024-99790E0F5162}" type="datetimeFigureOut">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8036895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565407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33596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C6F822A4-8DA6-4447-9B1F-C5DB58435268}" type="datetimeFigureOut">
              <a:rPr lang="en-US" smtClean="0"/>
              <a:t>7/8/24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84194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7/8/24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4109903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7/8/24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226425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7919A6-33EB-49BD-A62F-1FA56B9F9712}" type="datetimeFigureOut">
              <a:rPr lang="en-US" smtClean="0"/>
              <a:t>7/8/24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70703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7/8/24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838308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0"/>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7/8/24</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485112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7/8/24</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5301176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8664C608-40B1-4030-A28D-5B74BC98ADCE}" type="datetimeFigureOut">
              <a:rPr lang="en-US" smtClean="0"/>
              <a:t>7/8/24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0">
                <a:solidFill>
                  <a:srgbClr val="FFFFFF"/>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98213778"/>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4800" kern="1200" cap="none"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8.png"/><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42.jpeg"/><Relationship Id="rId5" Type="http://schemas.microsoft.com/office/2007/relationships/hdphoto" Target="../media/hdphoto1.wdp"/><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4.png"/><Relationship Id="rId4" Type="http://schemas.microsoft.com/office/2007/relationships/hdphoto" Target="../media/hdphoto4.wdp"/></Relationships>
</file>

<file path=ppt/slides/_rels/slide13.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15.xml.rels><?xml version="1.0" encoding="UTF-8" standalone="yes"?>
<Relationships xmlns="http://schemas.openxmlformats.org/package/2006/relationships"><Relationship Id="rId8" Type="http://schemas.openxmlformats.org/officeDocument/2006/relationships/image" Target="../media/image51.svg"/><Relationship Id="rId3" Type="http://schemas.openxmlformats.org/officeDocument/2006/relationships/image" Target="../media/image4.png"/><Relationship Id="rId7" Type="http://schemas.openxmlformats.org/officeDocument/2006/relationships/image" Target="../media/image50.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microsoft.com/office/2007/relationships/hdphoto" Target="../media/hdphoto2.wdp"/><Relationship Id="rId7" Type="http://schemas.openxmlformats.org/officeDocument/2006/relationships/diagramQuickStyle" Target="../diagrams/quickStyle1.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2.png"/><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3.png"/><Relationship Id="rId3" Type="http://schemas.microsoft.com/office/2007/relationships/hdphoto" Target="../media/hdphoto1.wdp"/><Relationship Id="rId7" Type="http://schemas.openxmlformats.org/officeDocument/2006/relationships/image" Target="../media/image27.png"/><Relationship Id="rId12"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6.png"/><Relationship Id="rId11" Type="http://schemas.openxmlformats.org/officeDocument/2006/relationships/image" Target="../media/image31.png"/><Relationship Id="rId5" Type="http://schemas.microsoft.com/office/2007/relationships/hdphoto" Target="../media/hdphoto2.wdp"/><Relationship Id="rId10" Type="http://schemas.openxmlformats.org/officeDocument/2006/relationships/image" Target="../media/image30.png"/><Relationship Id="rId4" Type="http://schemas.openxmlformats.org/officeDocument/2006/relationships/image" Target="../media/image4.png"/><Relationship Id="rId9" Type="http://schemas.openxmlformats.org/officeDocument/2006/relationships/image" Target="../media/image29.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255C6-5173-C6AA-A507-62F0401F25ED}"/>
              </a:ext>
            </a:extLst>
          </p:cNvPr>
          <p:cNvSpPr>
            <a:spLocks noGrp="1"/>
          </p:cNvSpPr>
          <p:nvPr>
            <p:ph type="ctrTitle"/>
          </p:nvPr>
        </p:nvSpPr>
        <p:spPr/>
        <p:txBody>
          <a:bodyPr/>
          <a:lstStyle/>
          <a:p>
            <a:pPr algn="ctr"/>
            <a:r>
              <a:rPr lang="en-AE" sz="4400"/>
              <a:t>Building You Own Neural Network using Microsoft Excel: A Step-by-Step Guide</a:t>
            </a:r>
            <a:endParaRPr lang="en-AE" sz="4400" dirty="0"/>
          </a:p>
        </p:txBody>
      </p:sp>
      <p:sp>
        <p:nvSpPr>
          <p:cNvPr id="3" name="Subtitle 2">
            <a:extLst>
              <a:ext uri="{FF2B5EF4-FFF2-40B4-BE49-F238E27FC236}">
                <a16:creationId xmlns:a16="http://schemas.microsoft.com/office/drawing/2014/main" id="{F211B5BF-D59E-B73E-74C2-3526A0B139B7}"/>
              </a:ext>
            </a:extLst>
          </p:cNvPr>
          <p:cNvSpPr>
            <a:spLocks noGrp="1"/>
          </p:cNvSpPr>
          <p:nvPr>
            <p:ph type="subTitle" idx="1"/>
          </p:nvPr>
        </p:nvSpPr>
        <p:spPr>
          <a:xfrm>
            <a:off x="2089404" y="4355929"/>
            <a:ext cx="7891272" cy="1069848"/>
          </a:xfrm>
        </p:spPr>
        <p:txBody>
          <a:bodyPr/>
          <a:lstStyle/>
          <a:p>
            <a:pPr algn="ctr"/>
            <a:r>
              <a:rPr lang="en-AE"/>
              <a:t>Presenter: Isham Rashik</a:t>
            </a:r>
            <a:endParaRPr lang="en-AE" dirty="0"/>
          </a:p>
        </p:txBody>
      </p:sp>
      <p:pic>
        <p:nvPicPr>
          <p:cNvPr id="1026" name="Picture 2" descr="Artificial Intelligence Office, UAE | United Arab Emirates">
            <a:extLst>
              <a:ext uri="{FF2B5EF4-FFF2-40B4-BE49-F238E27FC236}">
                <a16:creationId xmlns:a16="http://schemas.microsoft.com/office/drawing/2014/main" id="{DBDA5792-34F5-2288-5795-846088689A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45" y="184907"/>
            <a:ext cx="4269727" cy="7807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q) get inspired | Artificial Intelligence Office, UAE">
            <a:extLst>
              <a:ext uri="{FF2B5EF4-FFF2-40B4-BE49-F238E27FC236}">
                <a16:creationId xmlns:a16="http://schemas.microsoft.com/office/drawing/2014/main" id="{BF2FD023-02B2-8FF0-5627-CB91337EAC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8645" y="124412"/>
            <a:ext cx="2742933" cy="90173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logo with text on it&#10;&#10;Description automatically generated">
            <a:extLst>
              <a:ext uri="{FF2B5EF4-FFF2-40B4-BE49-F238E27FC236}">
                <a16:creationId xmlns:a16="http://schemas.microsoft.com/office/drawing/2014/main" id="{091A5D1C-2401-6707-E833-964F35C9BF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41891" y="43496"/>
            <a:ext cx="1184564" cy="1184564"/>
          </a:xfrm>
          <a:prstGeom prst="rect">
            <a:avLst/>
          </a:prstGeom>
        </p:spPr>
      </p:pic>
      <p:pic>
        <p:nvPicPr>
          <p:cNvPr id="1036" name="Picture 12" descr="Neural Network png images | PNGEgg">
            <a:extLst>
              <a:ext uri="{FF2B5EF4-FFF2-40B4-BE49-F238E27FC236}">
                <a16:creationId xmlns:a16="http://schemas.microsoft.com/office/drawing/2014/main" id="{25A7A661-4853-4701-A917-A1A33396BE5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6310112" y="4825076"/>
            <a:ext cx="2112818" cy="169244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Microsoft Excel test | Zmartests">
            <a:extLst>
              <a:ext uri="{FF2B5EF4-FFF2-40B4-BE49-F238E27FC236}">
                <a16:creationId xmlns:a16="http://schemas.microsoft.com/office/drawing/2014/main" id="{27BA2B2D-9CD0-E705-B52F-81E2C8FD710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27152" y="4747699"/>
            <a:ext cx="2654738" cy="1769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12869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8D8AF1-59E3-4E28-B3EB-165D5DC88E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6DFF81E8-2964-43DD-9BF9-86ADABBF30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2ABE0552-64A5-4BFF-8DBC-6CA30DD72B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4" name="Group 13">
            <a:extLst>
              <a:ext uri="{FF2B5EF4-FFF2-40B4-BE49-F238E27FC236}">
                <a16:creationId xmlns:a16="http://schemas.microsoft.com/office/drawing/2014/main" id="{3736F094-FD6C-4CAC-AC97-88B0AE80CB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9215" y="4068923"/>
            <a:ext cx="1080904" cy="1080902"/>
            <a:chOff x="9685338" y="4460675"/>
            <a:chExt cx="1080904" cy="1080902"/>
          </a:xfrm>
        </p:grpSpPr>
        <p:sp>
          <p:nvSpPr>
            <p:cNvPr id="15" name="Oval 14">
              <a:extLst>
                <a:ext uri="{FF2B5EF4-FFF2-40B4-BE49-F238E27FC236}">
                  <a16:creationId xmlns:a16="http://schemas.microsoft.com/office/drawing/2014/main" id="{5A13566E-B1F4-4544-9C02-D9F0A54BC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6" name="Oval 15">
              <a:extLst>
                <a:ext uri="{FF2B5EF4-FFF2-40B4-BE49-F238E27FC236}">
                  <a16:creationId xmlns:a16="http://schemas.microsoft.com/office/drawing/2014/main" id="{D7255665-1DF2-4DDA-A13F-9F326B3A55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18" name="Rectangle 17">
            <a:extLst>
              <a:ext uri="{FF2B5EF4-FFF2-40B4-BE49-F238E27FC236}">
                <a16:creationId xmlns:a16="http://schemas.microsoft.com/office/drawing/2014/main" id="{1211D972-B7CA-42AA-9FC6-0DC03C1A1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620" y="-1"/>
            <a:ext cx="1220724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Metal tic-tac-toe game pieces">
            <a:extLst>
              <a:ext uri="{FF2B5EF4-FFF2-40B4-BE49-F238E27FC236}">
                <a16:creationId xmlns:a16="http://schemas.microsoft.com/office/drawing/2014/main" id="{CAB8A45F-8B0D-4024-92AA-7B4860AA2872}"/>
              </a:ext>
            </a:extLst>
          </p:cNvPr>
          <p:cNvPicPr>
            <a:picLocks noChangeAspect="1"/>
          </p:cNvPicPr>
          <p:nvPr/>
        </p:nvPicPr>
        <p:blipFill rotWithShape="1">
          <a:blip r:embed="rId6"/>
          <a:srcRect t="25000"/>
          <a:stretch/>
        </p:blipFill>
        <p:spPr>
          <a:xfrm>
            <a:off x="20" y="10"/>
            <a:ext cx="12191980" cy="6857989"/>
          </a:xfrm>
          <a:prstGeom prst="rect">
            <a:avLst/>
          </a:prstGeom>
        </p:spPr>
      </p:pic>
      <p:sp>
        <p:nvSpPr>
          <p:cNvPr id="20" name="Rectangle 19">
            <a:extLst>
              <a:ext uri="{FF2B5EF4-FFF2-40B4-BE49-F238E27FC236}">
                <a16:creationId xmlns:a16="http://schemas.microsoft.com/office/drawing/2014/main" id="{42D4C4BF-D625-406D-9528-001C8CE3B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7366"/>
            <a:ext cx="12192000" cy="2610465"/>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560BB5-2BA0-3A8D-303B-C1B160355C7F}"/>
              </a:ext>
            </a:extLst>
          </p:cNvPr>
          <p:cNvSpPr>
            <a:spLocks noGrp="1"/>
          </p:cNvSpPr>
          <p:nvPr>
            <p:ph type="title"/>
          </p:nvPr>
        </p:nvSpPr>
        <p:spPr>
          <a:xfrm>
            <a:off x="1051560" y="4355692"/>
            <a:ext cx="9085940" cy="1472224"/>
          </a:xfrm>
        </p:spPr>
        <p:txBody>
          <a:bodyPr vert="horz" lIns="91440" tIns="45720" rIns="91440" bIns="45720" rtlCol="0" anchor="b">
            <a:normAutofit/>
          </a:bodyPr>
          <a:lstStyle/>
          <a:p>
            <a:pPr>
              <a:lnSpc>
                <a:spcPct val="80000"/>
              </a:lnSpc>
            </a:pPr>
            <a:r>
              <a:rPr lang="en-US" sz="7400" kern="1200" cap="none" baseline="0">
                <a:blipFill dpi="0" rotWithShape="1">
                  <a:blip r:embed="rId4"/>
                  <a:srcRect/>
                  <a:tile tx="6350" ty="-127000" sx="65000" sy="64000" flip="none" algn="tl"/>
                </a:blipFill>
                <a:latin typeface="+mj-lt"/>
                <a:ea typeface="+mj-ea"/>
                <a:cs typeface="+mj-cs"/>
              </a:rPr>
              <a:t>Demo on Excel</a:t>
            </a:r>
          </a:p>
        </p:txBody>
      </p:sp>
      <p:grpSp>
        <p:nvGrpSpPr>
          <p:cNvPr id="22" name="Group 21">
            <a:extLst>
              <a:ext uri="{FF2B5EF4-FFF2-40B4-BE49-F238E27FC236}">
                <a16:creationId xmlns:a16="http://schemas.microsoft.com/office/drawing/2014/main" id="{E338BB70-4256-4514-BA1C-E72F3183F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45590" y="5111496"/>
            <a:ext cx="1080904" cy="1080902"/>
            <a:chOff x="9685338" y="4460675"/>
            <a:chExt cx="1080904" cy="1080902"/>
          </a:xfrm>
        </p:grpSpPr>
        <p:sp>
          <p:nvSpPr>
            <p:cNvPr id="23" name="Oval 22">
              <a:extLst>
                <a:ext uri="{FF2B5EF4-FFF2-40B4-BE49-F238E27FC236}">
                  <a16:creationId xmlns:a16="http://schemas.microsoft.com/office/drawing/2014/main" id="{91218D88-B948-435E-A82D-93BE5F098B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24" name="Oval 23">
              <a:extLst>
                <a:ext uri="{FF2B5EF4-FFF2-40B4-BE49-F238E27FC236}">
                  <a16:creationId xmlns:a16="http://schemas.microsoft.com/office/drawing/2014/main" id="{A8EAC300-6464-49C0-8F29-B68528304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35325143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FA6B9-E99D-4F0E-639C-746E039DDC4F}"/>
              </a:ext>
            </a:extLst>
          </p:cNvPr>
          <p:cNvSpPr>
            <a:spLocks noGrp="1"/>
          </p:cNvSpPr>
          <p:nvPr>
            <p:ph type="title"/>
          </p:nvPr>
        </p:nvSpPr>
        <p:spPr/>
        <p:txBody>
          <a:bodyPr>
            <a:noAutofit/>
          </a:bodyPr>
          <a:lstStyle/>
          <a:p>
            <a:r>
              <a:rPr lang="en-AE" sz="3200" dirty="0"/>
              <a:t>Exercise – Implement the following Neural Network in Excel</a:t>
            </a:r>
          </a:p>
        </p:txBody>
      </p:sp>
      <p:sp>
        <p:nvSpPr>
          <p:cNvPr id="3" name="Content Placeholder 2">
            <a:extLst>
              <a:ext uri="{FF2B5EF4-FFF2-40B4-BE49-F238E27FC236}">
                <a16:creationId xmlns:a16="http://schemas.microsoft.com/office/drawing/2014/main" id="{E4B7CF29-2992-9192-FEF6-4299868EC3CE}"/>
              </a:ext>
            </a:extLst>
          </p:cNvPr>
          <p:cNvSpPr>
            <a:spLocks noGrp="1"/>
          </p:cNvSpPr>
          <p:nvPr>
            <p:ph idx="1"/>
          </p:nvPr>
        </p:nvSpPr>
        <p:spPr/>
        <p:txBody>
          <a:bodyPr/>
          <a:lstStyle/>
          <a:p>
            <a:endParaRPr lang="en-AE" dirty="0"/>
          </a:p>
        </p:txBody>
      </p:sp>
      <p:pic>
        <p:nvPicPr>
          <p:cNvPr id="6" name="Picture 5">
            <a:extLst>
              <a:ext uri="{FF2B5EF4-FFF2-40B4-BE49-F238E27FC236}">
                <a16:creationId xmlns:a16="http://schemas.microsoft.com/office/drawing/2014/main" id="{2A310CC7-C259-4803-CD8F-C27103EFF35A}"/>
              </a:ext>
            </a:extLst>
          </p:cNvPr>
          <p:cNvPicPr>
            <a:picLocks noChangeAspect="1"/>
          </p:cNvPicPr>
          <p:nvPr/>
        </p:nvPicPr>
        <p:blipFill>
          <a:blip r:embed="rId3"/>
          <a:stretch>
            <a:fillRect/>
          </a:stretch>
        </p:blipFill>
        <p:spPr>
          <a:xfrm>
            <a:off x="3536414" y="2002645"/>
            <a:ext cx="4927090" cy="4370723"/>
          </a:xfrm>
          <a:prstGeom prst="rect">
            <a:avLst/>
          </a:prstGeom>
        </p:spPr>
      </p:pic>
    </p:spTree>
    <p:extLst>
      <p:ext uri="{BB962C8B-B14F-4D97-AF65-F5344CB8AC3E}">
        <p14:creationId xmlns:p14="http://schemas.microsoft.com/office/powerpoint/2010/main" val="115543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118BA95-03E7-41B7-B442-0AF8C0A7FF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3048" y="0"/>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10" name="Group 9">
            <a:extLst>
              <a:ext uri="{FF2B5EF4-FFF2-40B4-BE49-F238E27FC236}">
                <a16:creationId xmlns:a16="http://schemas.microsoft.com/office/drawing/2014/main" id="{E799C3D5-7D55-4046-808C-F290F456D6E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1035" y="1679569"/>
            <a:ext cx="3498864" cy="3498858"/>
            <a:chOff x="1061035" y="1679569"/>
            <a:chExt cx="3498864" cy="3498858"/>
          </a:xfrm>
        </p:grpSpPr>
        <p:sp>
          <p:nvSpPr>
            <p:cNvPr id="11" name="Oval 10">
              <a:extLst>
                <a:ext uri="{FF2B5EF4-FFF2-40B4-BE49-F238E27FC236}">
                  <a16:creationId xmlns:a16="http://schemas.microsoft.com/office/drawing/2014/main" id="{059D8741-EAD6-41B1-A882-70D70FC358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61035" y="1679569"/>
              <a:ext cx="3498864" cy="3498858"/>
            </a:xfrm>
            <a:prstGeom prst="ellipse">
              <a:avLst/>
            </a:prstGeom>
            <a:blipFill dpi="0" rotWithShape="1">
              <a:blip r:embed="rId3">
                <a:duotone>
                  <a:schemeClr val="accent1">
                    <a:shade val="45000"/>
                    <a:satMod val="135000"/>
                  </a:schemeClr>
                  <a:prstClr val="white"/>
                </a:duotone>
                <a:extLst>
                  <a:ext uri="{BEBA8EAE-BF5A-486C-A8C5-ECC9F3942E4B}">
                    <a14:imgProps xmlns:a14="http://schemas.microsoft.com/office/drawing/2010/main">
                      <a14:imgLayer r:embed="rId4">
                        <a14:imgEffect>
                          <a14:saturation sat="400000"/>
                        </a14:imgEffect>
                        <a14:imgEffect>
                          <a14:brightnessContrast bright="-40000" contrast="40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a:extLst>
                <a:ext uri="{FF2B5EF4-FFF2-40B4-BE49-F238E27FC236}">
                  <a16:creationId xmlns:a16="http://schemas.microsoft.com/office/drawing/2014/main" id="{45444F36-3103-4D11-A25F-C054D4606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46134" y="1864667"/>
              <a:ext cx="3128666" cy="312866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a:extLst>
              <a:ext uri="{FF2B5EF4-FFF2-40B4-BE49-F238E27FC236}">
                <a16:creationId xmlns:a16="http://schemas.microsoft.com/office/drawing/2014/main" id="{3BF32FA0-5D2C-DCC7-DC4B-8C78D3689E3C}"/>
              </a:ext>
            </a:extLst>
          </p:cNvPr>
          <p:cNvSpPr>
            <a:spLocks noGrp="1"/>
          </p:cNvSpPr>
          <p:nvPr>
            <p:ph type="title"/>
          </p:nvPr>
        </p:nvSpPr>
        <p:spPr>
          <a:xfrm>
            <a:off x="1490145" y="2376862"/>
            <a:ext cx="2640646" cy="2104273"/>
          </a:xfrm>
          <a:noFill/>
        </p:spPr>
        <p:txBody>
          <a:bodyPr>
            <a:normAutofit/>
          </a:bodyPr>
          <a:lstStyle/>
          <a:p>
            <a:pPr algn="ctr"/>
            <a:r>
              <a:rPr lang="en-AE" sz="3000">
                <a:solidFill>
                  <a:srgbClr val="FFFFFF"/>
                </a:solidFill>
              </a:rPr>
              <a:t>Limitations on Excel</a:t>
            </a:r>
          </a:p>
        </p:txBody>
      </p:sp>
      <p:sp>
        <p:nvSpPr>
          <p:cNvPr id="14" name="Rectangle 13">
            <a:extLst>
              <a:ext uri="{FF2B5EF4-FFF2-40B4-BE49-F238E27FC236}">
                <a16:creationId xmlns:a16="http://schemas.microsoft.com/office/drawing/2014/main" id="{AD9B3EAD-A2B3-42C4-927C-3455E3E69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02277" y="3388659"/>
            <a:ext cx="3657600"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6">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C71718AA-79EF-2786-8F93-838D2E3BFCB6}"/>
              </a:ext>
            </a:extLst>
          </p:cNvPr>
          <p:cNvSpPr>
            <a:spLocks noGrp="1"/>
          </p:cNvSpPr>
          <p:nvPr>
            <p:ph idx="1"/>
          </p:nvPr>
        </p:nvSpPr>
        <p:spPr>
          <a:xfrm>
            <a:off x="6081089" y="725394"/>
            <a:ext cx="5142658" cy="5407212"/>
          </a:xfrm>
        </p:spPr>
        <p:txBody>
          <a:bodyPr anchor="ctr">
            <a:normAutofit/>
          </a:bodyPr>
          <a:lstStyle/>
          <a:p>
            <a:r>
              <a:rPr lang="en-AE" dirty="0"/>
              <a:t>Computation Power</a:t>
            </a:r>
          </a:p>
          <a:p>
            <a:r>
              <a:rPr lang="en-AE" dirty="0"/>
              <a:t>Scalability Issues</a:t>
            </a:r>
          </a:p>
          <a:p>
            <a:r>
              <a:rPr lang="en-AE" dirty="0"/>
              <a:t>Lack of Built-in Machine Learning Functions</a:t>
            </a:r>
          </a:p>
          <a:p>
            <a:r>
              <a:rPr lang="en-AE" dirty="0"/>
              <a:t>Limited Optimization Techniques</a:t>
            </a:r>
          </a:p>
          <a:p>
            <a:r>
              <a:rPr lang="en-US" dirty="0"/>
              <a:t>Difficulty in Implementing Complex Architectures</a:t>
            </a:r>
          </a:p>
          <a:p>
            <a:r>
              <a:rPr lang="en-US" dirty="0"/>
              <a:t>Lack of GPU Support</a:t>
            </a:r>
            <a:endParaRPr lang="en-AE" dirty="0"/>
          </a:p>
          <a:p>
            <a:endParaRPr lang="en-AE" dirty="0"/>
          </a:p>
          <a:p>
            <a:endParaRPr lang="en-AE" dirty="0"/>
          </a:p>
        </p:txBody>
      </p:sp>
    </p:spTree>
    <p:extLst>
      <p:ext uri="{BB962C8B-B14F-4D97-AF65-F5344CB8AC3E}">
        <p14:creationId xmlns:p14="http://schemas.microsoft.com/office/powerpoint/2010/main" val="4289122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lose-up of a calculator keypad">
            <a:extLst>
              <a:ext uri="{FF2B5EF4-FFF2-40B4-BE49-F238E27FC236}">
                <a16:creationId xmlns:a16="http://schemas.microsoft.com/office/drawing/2014/main" id="{8CA1123D-9A37-6B78-0DC7-6B0A15BA17DC}"/>
              </a:ext>
            </a:extLst>
          </p:cNvPr>
          <p:cNvPicPr>
            <a:picLocks noChangeAspect="1"/>
          </p:cNvPicPr>
          <p:nvPr/>
        </p:nvPicPr>
        <p:blipFill rotWithShape="1">
          <a:blip r:embed="rId3"/>
          <a:srcRect l="17380" r="24015" b="-1"/>
          <a:stretch/>
        </p:blipFill>
        <p:spPr>
          <a:xfrm>
            <a:off x="1" y="10"/>
            <a:ext cx="6066502" cy="6857989"/>
          </a:xfrm>
          <a:prstGeom prst="rect">
            <a:avLst/>
          </a:prstGeom>
        </p:spPr>
      </p:pic>
      <p:sp>
        <p:nvSpPr>
          <p:cNvPr id="9" name="Rectangle 8">
            <a:extLst>
              <a:ext uri="{FF2B5EF4-FFF2-40B4-BE49-F238E27FC236}">
                <a16:creationId xmlns:a16="http://schemas.microsoft.com/office/drawing/2014/main" id="{8C4EA0CB-817F-4705-860A-1632125EC7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6502" y="0"/>
            <a:ext cx="6125497" cy="6857999"/>
          </a:xfrm>
          <a:prstGeom prst="rect">
            <a:avLst/>
          </a:prstGeom>
          <a:blipFill dpi="0" rotWithShape="1">
            <a:blip r:embed="rId4">
              <a:alphaModFix amt="60000"/>
              <a:lum bright="70000" contrast="-70000"/>
              <a:extLs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A27404-492E-FF9E-FE7C-443B96924A93}"/>
              </a:ext>
            </a:extLst>
          </p:cNvPr>
          <p:cNvSpPr>
            <a:spLocks noGrp="1"/>
          </p:cNvSpPr>
          <p:nvPr>
            <p:ph type="title"/>
          </p:nvPr>
        </p:nvSpPr>
        <p:spPr>
          <a:xfrm>
            <a:off x="6400800" y="484632"/>
            <a:ext cx="5299586" cy="1609344"/>
          </a:xfrm>
          <a:ln>
            <a:noFill/>
          </a:ln>
        </p:spPr>
        <p:txBody>
          <a:bodyPr>
            <a:normAutofit/>
          </a:bodyPr>
          <a:lstStyle/>
          <a:p>
            <a:r>
              <a:rPr lang="en-AE" sz="4000"/>
              <a:t>Why Building NN on Excel?</a:t>
            </a:r>
          </a:p>
        </p:txBody>
      </p:sp>
      <p:sp>
        <p:nvSpPr>
          <p:cNvPr id="3" name="Content Placeholder 2">
            <a:extLst>
              <a:ext uri="{FF2B5EF4-FFF2-40B4-BE49-F238E27FC236}">
                <a16:creationId xmlns:a16="http://schemas.microsoft.com/office/drawing/2014/main" id="{A8C75AA4-1401-6E26-231F-1DE1C73F6627}"/>
              </a:ext>
            </a:extLst>
          </p:cNvPr>
          <p:cNvSpPr>
            <a:spLocks noGrp="1"/>
          </p:cNvSpPr>
          <p:nvPr>
            <p:ph idx="1"/>
          </p:nvPr>
        </p:nvSpPr>
        <p:spPr>
          <a:xfrm>
            <a:off x="6400799" y="2121408"/>
            <a:ext cx="5299585" cy="4050792"/>
          </a:xfrm>
        </p:spPr>
        <p:txBody>
          <a:bodyPr>
            <a:normAutofit/>
          </a:bodyPr>
          <a:lstStyle/>
          <a:p>
            <a:r>
              <a:rPr lang="en-US" sz="1800" dirty="0"/>
              <a:t>Accessibility and Familiarity</a:t>
            </a:r>
          </a:p>
          <a:p>
            <a:r>
              <a:rPr lang="en-US" sz="1800" dirty="0"/>
              <a:t>Transparency of Calculations</a:t>
            </a:r>
          </a:p>
          <a:p>
            <a:r>
              <a:rPr lang="en-US" sz="1800" dirty="0"/>
              <a:t>Immediate Feedback</a:t>
            </a:r>
          </a:p>
          <a:p>
            <a:r>
              <a:rPr lang="en-US" sz="1800" dirty="0"/>
              <a:t>No Coding Required</a:t>
            </a:r>
          </a:p>
          <a:p>
            <a:r>
              <a:rPr lang="en-US" sz="1800" dirty="0"/>
              <a:t>Gradual Complexity</a:t>
            </a:r>
          </a:p>
          <a:p>
            <a:endParaRPr lang="en-AE" sz="1800" dirty="0"/>
          </a:p>
        </p:txBody>
      </p:sp>
      <p:grpSp>
        <p:nvGrpSpPr>
          <p:cNvPr id="11" name="Group 10">
            <a:extLst>
              <a:ext uri="{FF2B5EF4-FFF2-40B4-BE49-F238E27FC236}">
                <a16:creationId xmlns:a16="http://schemas.microsoft.com/office/drawing/2014/main" id="{D375E0AD-E718-4EE0-BA3D-496A7C5E36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2" name="Oval 11">
              <a:extLst>
                <a:ext uri="{FF2B5EF4-FFF2-40B4-BE49-F238E27FC236}">
                  <a16:creationId xmlns:a16="http://schemas.microsoft.com/office/drawing/2014/main" id="{EAD86D46-DFEB-48BD-AAD3-F56155CB9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3" name="Oval 12">
              <a:extLst>
                <a:ext uri="{FF2B5EF4-FFF2-40B4-BE49-F238E27FC236}">
                  <a16:creationId xmlns:a16="http://schemas.microsoft.com/office/drawing/2014/main" id="{8E9AADDA-24F7-40FF-B2DC-649C2D13A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40378946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32FA0-5D2C-DCC7-DC4B-8C78D3689E3C}"/>
              </a:ext>
            </a:extLst>
          </p:cNvPr>
          <p:cNvSpPr>
            <a:spLocks noGrp="1"/>
          </p:cNvSpPr>
          <p:nvPr>
            <p:ph type="title"/>
          </p:nvPr>
        </p:nvSpPr>
        <p:spPr>
          <a:xfrm>
            <a:off x="4084427" y="484632"/>
            <a:ext cx="7458644" cy="1609344"/>
          </a:xfrm>
        </p:spPr>
        <p:txBody>
          <a:bodyPr>
            <a:normAutofit/>
          </a:bodyPr>
          <a:lstStyle/>
          <a:p>
            <a:r>
              <a:rPr lang="en-US"/>
              <a:t>Future Work</a:t>
            </a:r>
            <a:endParaRPr lang="en-AE"/>
          </a:p>
        </p:txBody>
      </p:sp>
      <p:pic>
        <p:nvPicPr>
          <p:cNvPr id="1026" name="Picture 2" descr="upload.wikimedia.org/wikipedia/commons/thumb/c/c3/...">
            <a:extLst>
              <a:ext uri="{FF2B5EF4-FFF2-40B4-BE49-F238E27FC236}">
                <a16:creationId xmlns:a16="http://schemas.microsoft.com/office/drawing/2014/main" id="{E644E916-E59F-A76D-2033-2AE7CE73CA6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17550" y="864109"/>
            <a:ext cx="1229867" cy="122986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to Use the Hugging Face Transformer Library">
            <a:extLst>
              <a:ext uri="{FF2B5EF4-FFF2-40B4-BE49-F238E27FC236}">
                <a16:creationId xmlns:a16="http://schemas.microsoft.com/office/drawing/2014/main" id="{18E85839-DB4C-5613-B2F3-84B7076F96D7}"/>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96691" y="4612902"/>
            <a:ext cx="2970090" cy="155929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earning PyTorch: The Basic Program Structure | by Dagang Wei | Medium">
            <a:extLst>
              <a:ext uri="{FF2B5EF4-FFF2-40B4-BE49-F238E27FC236}">
                <a16:creationId xmlns:a16="http://schemas.microsoft.com/office/drawing/2014/main" id="{24F66A3F-1B99-F710-9CA3-FC987D3D663D}"/>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48929" y="3510248"/>
            <a:ext cx="2623149" cy="1311575"/>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2DFE6CEB-FD7A-3F8D-ACC0-C76E190F981F}"/>
              </a:ext>
            </a:extLst>
          </p:cNvPr>
          <p:cNvSpPr>
            <a:spLocks noGrp="1"/>
          </p:cNvSpPr>
          <p:nvPr>
            <p:ph idx="1"/>
          </p:nvPr>
        </p:nvSpPr>
        <p:spPr>
          <a:xfrm>
            <a:off x="4084427" y="2121408"/>
            <a:ext cx="7458643" cy="4050792"/>
          </a:xfrm>
        </p:spPr>
        <p:txBody>
          <a:bodyPr>
            <a:normAutofit/>
          </a:bodyPr>
          <a:lstStyle/>
          <a:p>
            <a:r>
              <a:rPr lang="en-AE"/>
              <a:t>After completing the exercise, try implementing logistic regression and apply sigmoid function for nn and change the loss function – binary cross entropy</a:t>
            </a:r>
          </a:p>
          <a:p>
            <a:r>
              <a:rPr lang="en-US"/>
              <a:t>Transition to Python – start with NumPy</a:t>
            </a:r>
            <a:endParaRPr lang="en-AE"/>
          </a:p>
          <a:p>
            <a:r>
              <a:rPr lang="en-AE"/>
              <a:t>Learn about other Deep Learning Algorithms – CNN, RNN, LSTM, Transformers</a:t>
            </a:r>
          </a:p>
          <a:p>
            <a:r>
              <a:rPr lang="en-US"/>
              <a:t>Deep Learning Frameworks – </a:t>
            </a:r>
            <a:r>
              <a:rPr lang="en-US" err="1"/>
              <a:t>PyTorch</a:t>
            </a:r>
            <a:r>
              <a:rPr lang="en-US"/>
              <a:t>  and </a:t>
            </a:r>
            <a:r>
              <a:rPr lang="en-US" err="1"/>
              <a:t>HuggingFace</a:t>
            </a:r>
            <a:r>
              <a:rPr lang="en-US"/>
              <a:t> Transformers</a:t>
            </a:r>
          </a:p>
          <a:p>
            <a:r>
              <a:rPr lang="en-US"/>
              <a:t>Real-World Applications </a:t>
            </a:r>
          </a:p>
          <a:p>
            <a:pPr>
              <a:buFontTx/>
              <a:buChar char="-"/>
            </a:pPr>
            <a:endParaRPr lang="en-AE"/>
          </a:p>
        </p:txBody>
      </p:sp>
      <p:pic>
        <p:nvPicPr>
          <p:cNvPr id="1032" name="Picture 8">
            <a:extLst>
              <a:ext uri="{FF2B5EF4-FFF2-40B4-BE49-F238E27FC236}">
                <a16:creationId xmlns:a16="http://schemas.microsoft.com/office/drawing/2014/main" id="{091CB9C2-9EFC-B379-D12B-F664554CD32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9219" y="2174110"/>
            <a:ext cx="2986527" cy="13372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95215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44B2CE7-FD25-42E3-AB52-73B889FDA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346946"/>
            <a:ext cx="10222992" cy="80683"/>
          </a:xfrm>
          <a:prstGeom prst="rect">
            <a:avLst/>
          </a:prstGeom>
          <a:blipFill dpi="0" rotWithShape="1">
            <a:blip r:embed="rId3">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CEA8393-144C-4FCF-9A6C-1102F988A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4299696"/>
            <a:ext cx="10222992" cy="80683"/>
          </a:xfrm>
          <a:prstGeom prst="rect">
            <a:avLst/>
          </a:prstGeom>
          <a:blipFill dpi="0" rotWithShape="1">
            <a:blip r:embed="rId3">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5C31E2E-65FD-40B6-B604-C096F5B75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484779"/>
            <a:ext cx="10222992" cy="2743200"/>
          </a:xfrm>
          <a:prstGeom prst="rect">
            <a:avLst/>
          </a:prstGeom>
          <a:blipFill dpi="0" rotWithShape="1">
            <a:blip r:embed="rId3">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A97B9141-8535-472D-B922-E499D77F8C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9215" y="4068923"/>
            <a:ext cx="1080904" cy="1080902"/>
            <a:chOff x="9685338" y="4460675"/>
            <a:chExt cx="1080904" cy="1080902"/>
          </a:xfrm>
        </p:grpSpPr>
        <p:sp>
          <p:nvSpPr>
            <p:cNvPr id="16" name="Oval 15">
              <a:extLst>
                <a:ext uri="{FF2B5EF4-FFF2-40B4-BE49-F238E27FC236}">
                  <a16:creationId xmlns:a16="http://schemas.microsoft.com/office/drawing/2014/main" id="{605CD65F-BF66-4468-B683-A882ED3D2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5">
                <a:duotone>
                  <a:schemeClr val="accent1">
                    <a:shade val="45000"/>
                    <a:satMod val="135000"/>
                  </a:schemeClr>
                  <a:prstClr val="white"/>
                </a:duotone>
                <a:extLst>
                  <a:ext uri="{BEBA8EAE-BF5A-486C-A8C5-ECC9F3942E4B}">
                    <a14:imgProps xmlns:a14="http://schemas.microsoft.com/office/drawing/2010/main">
                      <a14:imgLayer r:embed="rId6">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7" name="Oval 16">
              <a:extLst>
                <a:ext uri="{FF2B5EF4-FFF2-40B4-BE49-F238E27FC236}">
                  <a16:creationId xmlns:a16="http://schemas.microsoft.com/office/drawing/2014/main" id="{251A7AF1-716F-4EC1-9804-7539576FB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19" name="Rectangle 18">
            <a:extLst>
              <a:ext uri="{FF2B5EF4-FFF2-40B4-BE49-F238E27FC236}">
                <a16:creationId xmlns:a16="http://schemas.microsoft.com/office/drawing/2014/main" id="{D8E837CA-4F14-488E-B978-C16C9A19A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88952"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Rectangle 20">
            <a:extLst>
              <a:ext uri="{FF2B5EF4-FFF2-40B4-BE49-F238E27FC236}">
                <a16:creationId xmlns:a16="http://schemas.microsoft.com/office/drawing/2014/main" id="{A31D588E-4BEB-459D-8053-B9363722D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928117"/>
            <a:ext cx="10351008" cy="80683"/>
          </a:xfrm>
          <a:prstGeom prst="rect">
            <a:avLst/>
          </a:prstGeom>
          <a:blipFill dpi="0" rotWithShape="1">
            <a:blip r:embed="rId3">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E9E1286-F76F-4EB4-9B6A-520847AD7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3" y="1110053"/>
            <a:ext cx="6631431" cy="4580301"/>
          </a:xfrm>
          <a:prstGeom prst="rect">
            <a:avLst/>
          </a:prstGeom>
          <a:blipFill dpi="0" rotWithShape="1">
            <a:blip r:embed="rId3">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A9983B-A6DF-A397-DDE3-E2E580D6DD5F}"/>
              </a:ext>
            </a:extLst>
          </p:cNvPr>
          <p:cNvSpPr>
            <a:spLocks noGrp="1"/>
          </p:cNvSpPr>
          <p:nvPr>
            <p:ph type="title"/>
          </p:nvPr>
        </p:nvSpPr>
        <p:spPr>
          <a:xfrm>
            <a:off x="1248156" y="1432223"/>
            <a:ext cx="5965470" cy="3357976"/>
          </a:xfrm>
        </p:spPr>
        <p:txBody>
          <a:bodyPr vert="horz" lIns="91440" tIns="45720" rIns="91440" bIns="45720" rtlCol="0" anchor="ctr">
            <a:noAutofit/>
          </a:bodyPr>
          <a:lstStyle/>
          <a:p>
            <a:pPr>
              <a:lnSpc>
                <a:spcPct val="80000"/>
              </a:lnSpc>
            </a:pPr>
            <a:r>
              <a:rPr lang="en-US" sz="2800" dirty="0">
                <a:blipFill dpi="0" rotWithShape="1">
                  <a:blip r:embed="rId5"/>
                  <a:srcRect/>
                  <a:tile tx="6350" ty="-127000" sx="65000" sy="64000" flip="none" algn="tl"/>
                </a:blipFill>
              </a:rPr>
              <a:t>The future of AI isn't just something you'll read about— it's something you can actively shape. Today’s understanding can be tomorrow’s innovation</a:t>
            </a:r>
          </a:p>
        </p:txBody>
      </p:sp>
      <p:pic>
        <p:nvPicPr>
          <p:cNvPr id="6" name="Graphic 5" descr="Robot">
            <a:extLst>
              <a:ext uri="{FF2B5EF4-FFF2-40B4-BE49-F238E27FC236}">
                <a16:creationId xmlns:a16="http://schemas.microsoft.com/office/drawing/2014/main" id="{57D4ED76-E3AA-E054-85C1-D1E75B93C32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855117" y="1702032"/>
            <a:ext cx="3416725" cy="3416725"/>
          </a:xfrm>
          <a:prstGeom prst="rect">
            <a:avLst/>
          </a:prstGeom>
        </p:spPr>
      </p:pic>
      <p:sp>
        <p:nvSpPr>
          <p:cNvPr id="25" name="Rectangle 24">
            <a:extLst>
              <a:ext uri="{FF2B5EF4-FFF2-40B4-BE49-F238E27FC236}">
                <a16:creationId xmlns:a16="http://schemas.microsoft.com/office/drawing/2014/main" id="{F3E8B4EC-3D07-4306-9FAD-448704062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5780565"/>
            <a:ext cx="10351008" cy="80683"/>
          </a:xfrm>
          <a:prstGeom prst="rect">
            <a:avLst/>
          </a:prstGeom>
          <a:blipFill dpi="0" rotWithShape="1">
            <a:blip r:embed="rId3">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25167E2D-A7EB-43A4-86B3-5819BEB87D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6920" y="5257800"/>
            <a:ext cx="1080904" cy="1080902"/>
            <a:chOff x="9685338" y="4460675"/>
            <a:chExt cx="1080904" cy="1080902"/>
          </a:xfrm>
        </p:grpSpPr>
        <p:sp>
          <p:nvSpPr>
            <p:cNvPr id="28" name="Oval 27">
              <a:extLst>
                <a:ext uri="{FF2B5EF4-FFF2-40B4-BE49-F238E27FC236}">
                  <a16:creationId xmlns:a16="http://schemas.microsoft.com/office/drawing/2014/main" id="{B2293BB0-EC57-4AD0-85D2-AFCF277895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5">
                <a:duotone>
                  <a:schemeClr val="accent1">
                    <a:shade val="45000"/>
                    <a:satMod val="135000"/>
                  </a:schemeClr>
                  <a:prstClr val="white"/>
                </a:duotone>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29" name="Oval 28">
              <a:extLst>
                <a:ext uri="{FF2B5EF4-FFF2-40B4-BE49-F238E27FC236}">
                  <a16:creationId xmlns:a16="http://schemas.microsoft.com/office/drawing/2014/main" id="{D0BFBAFA-3D50-45DB-A784-0112BD8E88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2764446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BCFFB95F-D901-4937-8084-8A7BAA84FA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DB8C8A-FEC3-88C5-0FC6-0A66E127C338}"/>
              </a:ext>
            </a:extLst>
          </p:cNvPr>
          <p:cNvSpPr>
            <a:spLocks noGrp="1"/>
          </p:cNvSpPr>
          <p:nvPr>
            <p:ph type="title"/>
          </p:nvPr>
        </p:nvSpPr>
        <p:spPr>
          <a:xfrm>
            <a:off x="8479777" y="639763"/>
            <a:ext cx="3046073" cy="5177377"/>
          </a:xfrm>
          <a:ln>
            <a:noFill/>
          </a:ln>
        </p:spPr>
        <p:txBody>
          <a:bodyPr>
            <a:normAutofit/>
          </a:bodyPr>
          <a:lstStyle/>
          <a:p>
            <a:r>
              <a:rPr lang="en-AE" sz="3100" dirty="0"/>
              <a:t>Introduction about myself</a:t>
            </a:r>
          </a:p>
        </p:txBody>
      </p:sp>
      <p:grpSp>
        <p:nvGrpSpPr>
          <p:cNvPr id="52" name="Group 51">
            <a:extLst>
              <a:ext uri="{FF2B5EF4-FFF2-40B4-BE49-F238E27FC236}">
                <a16:creationId xmlns:a16="http://schemas.microsoft.com/office/drawing/2014/main" id="{60F473BD-3FD3-4548-A8F5-11D3C9CB88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53" name="Oval 52">
              <a:extLst>
                <a:ext uri="{FF2B5EF4-FFF2-40B4-BE49-F238E27FC236}">
                  <a16:creationId xmlns:a16="http://schemas.microsoft.com/office/drawing/2014/main" id="{691E02ED-3E2E-4396-B6DE-5F93F2F11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4">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54" name="Oval 53">
              <a:extLst>
                <a:ext uri="{FF2B5EF4-FFF2-40B4-BE49-F238E27FC236}">
                  <a16:creationId xmlns:a16="http://schemas.microsoft.com/office/drawing/2014/main" id="{28F088F5-B4E7-43B9-88F4-8667026E4B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graphicFrame>
        <p:nvGraphicFramePr>
          <p:cNvPr id="7" name="Content Placeholder 2">
            <a:extLst>
              <a:ext uri="{FF2B5EF4-FFF2-40B4-BE49-F238E27FC236}">
                <a16:creationId xmlns:a16="http://schemas.microsoft.com/office/drawing/2014/main" id="{E6CB34EB-4A9E-E2B8-8661-B0C85B50FA3A}"/>
              </a:ext>
            </a:extLst>
          </p:cNvPr>
          <p:cNvGraphicFramePr>
            <a:graphicFrameLocks noGrp="1"/>
          </p:cNvGraphicFramePr>
          <p:nvPr>
            <p:ph idx="1"/>
            <p:extLst>
              <p:ext uri="{D42A27DB-BD31-4B8C-83A1-F6EECF244321}">
                <p14:modId xmlns:p14="http://schemas.microsoft.com/office/powerpoint/2010/main" val="2615141732"/>
              </p:ext>
            </p:extLst>
          </p:nvPr>
        </p:nvGraphicFramePr>
        <p:xfrm>
          <a:off x="622300" y="639763"/>
          <a:ext cx="6572250" cy="55880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50266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100" name="Group 3092">
            <a:extLst>
              <a:ext uri="{FF2B5EF4-FFF2-40B4-BE49-F238E27FC236}">
                <a16:creationId xmlns:a16="http://schemas.microsoft.com/office/drawing/2014/main" id="{2A313B03-D361-4EC9-AF52-0B3C1C92C2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3094" name="Oval 3093">
              <a:extLst>
                <a:ext uri="{FF2B5EF4-FFF2-40B4-BE49-F238E27FC236}">
                  <a16:creationId xmlns:a16="http://schemas.microsoft.com/office/drawing/2014/main" id="{5E79CB85-A08A-4579-86F6-A8AA97551B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3095" name="Oval 3094">
              <a:extLst>
                <a:ext uri="{FF2B5EF4-FFF2-40B4-BE49-F238E27FC236}">
                  <a16:creationId xmlns:a16="http://schemas.microsoft.com/office/drawing/2014/main" id="{D6C61C9C-364D-4CB6-B9D1-1A6F50F6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sp>
      </p:grpSp>
      <p:sp useBgFill="1">
        <p:nvSpPr>
          <p:cNvPr id="3102" name="Rectangle 3096">
            <a:extLst>
              <a:ext uri="{FF2B5EF4-FFF2-40B4-BE49-F238E27FC236}">
                <a16:creationId xmlns:a16="http://schemas.microsoft.com/office/drawing/2014/main" id="{9C9664EF-0D74-4781-B4B4-646A93B50B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9" name="Rectangle 3098">
            <a:extLst>
              <a:ext uri="{FF2B5EF4-FFF2-40B4-BE49-F238E27FC236}">
                <a16:creationId xmlns:a16="http://schemas.microsoft.com/office/drawing/2014/main" id="{854C0CC2-F056-47AD-A361-F33F5EE97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999"/>
          </a:xfrm>
          <a:prstGeom prst="rect">
            <a:avLst/>
          </a:prstGeom>
          <a:blipFill dpi="0" rotWithShape="1">
            <a:blip r:embed="rId4">
              <a:alphaModFix amt="60000"/>
              <a:lum bright="70000" contrast="-70000"/>
              <a:extLst>
                <a:ext uri="{BEBA8EAE-BF5A-486C-A8C5-ECC9F3942E4B}">
                  <a14:imgProps xmlns:a14="http://schemas.microsoft.com/office/drawing/2010/main">
                    <a14:imgLayer r:embed="rId5">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101" name="Rectangle 3100">
            <a:extLst>
              <a:ext uri="{FF2B5EF4-FFF2-40B4-BE49-F238E27FC236}">
                <a16:creationId xmlns:a16="http://schemas.microsoft.com/office/drawing/2014/main" id="{CD560C9F-7A8F-4FBA-BD3A-EB75B62E45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ln w="222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FD81EA9A-0747-4F6A-A3DC-593B6CF5442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09166" y="801792"/>
            <a:ext cx="3573257" cy="139259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35926E45-BE3F-17D9-9D19-8C38655A8A6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714087" y="2467395"/>
            <a:ext cx="1654071" cy="1802087"/>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8E9944B8-5A35-96E1-EBB1-934155D7DBC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772403" y="4264937"/>
            <a:ext cx="1492210" cy="1786187"/>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929C10AE-EE5D-4529-8E75-F5CFD1BFDF3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678027" y="2477631"/>
            <a:ext cx="1680413" cy="1680413"/>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a:extLst>
              <a:ext uri="{FF2B5EF4-FFF2-40B4-BE49-F238E27FC236}">
                <a16:creationId xmlns:a16="http://schemas.microsoft.com/office/drawing/2014/main" id="{0F0492E2-1D9D-CC2A-64F7-CEB3F04291C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892657" y="4779199"/>
            <a:ext cx="3095027" cy="1017490"/>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a:extLst>
              <a:ext uri="{FF2B5EF4-FFF2-40B4-BE49-F238E27FC236}">
                <a16:creationId xmlns:a16="http://schemas.microsoft.com/office/drawing/2014/main" id="{10A3F749-0FD0-25E3-1D14-18B95B57C135}"/>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12943" t="9197" r="10446" b="7338"/>
          <a:stretch/>
        </p:blipFill>
        <p:spPr bwMode="auto">
          <a:xfrm>
            <a:off x="1818250" y="2467395"/>
            <a:ext cx="1649901" cy="1797543"/>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a:extLst>
              <a:ext uri="{FF2B5EF4-FFF2-40B4-BE49-F238E27FC236}">
                <a16:creationId xmlns:a16="http://schemas.microsoft.com/office/drawing/2014/main" id="{A122B884-B350-44D9-0F62-7DE712ADFCFA}"/>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832703" y="4229145"/>
            <a:ext cx="1690648" cy="1728167"/>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a:extLst>
              <a:ext uri="{FF2B5EF4-FFF2-40B4-BE49-F238E27FC236}">
                <a16:creationId xmlns:a16="http://schemas.microsoft.com/office/drawing/2014/main" id="{F4A5674C-4390-2B9A-2911-369FA9CBEEB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082519" y="2480476"/>
            <a:ext cx="1728167" cy="1728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156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F084E-95F7-2E10-B340-0812F50DBCC4}"/>
              </a:ext>
            </a:extLst>
          </p:cNvPr>
          <p:cNvSpPr>
            <a:spLocks noGrp="1"/>
          </p:cNvSpPr>
          <p:nvPr>
            <p:ph type="title"/>
          </p:nvPr>
        </p:nvSpPr>
        <p:spPr/>
        <p:txBody>
          <a:bodyPr>
            <a:normAutofit/>
          </a:bodyPr>
          <a:lstStyle/>
          <a:p>
            <a:r>
              <a:rPr lang="en-AE" sz="4000" dirty="0"/>
              <a:t>By end of the workshop, you will</a:t>
            </a:r>
          </a:p>
        </p:txBody>
      </p:sp>
      <p:graphicFrame>
        <p:nvGraphicFramePr>
          <p:cNvPr id="5" name="Content Placeholder 2">
            <a:extLst>
              <a:ext uri="{FF2B5EF4-FFF2-40B4-BE49-F238E27FC236}">
                <a16:creationId xmlns:a16="http://schemas.microsoft.com/office/drawing/2014/main" id="{ACBBB5B8-369F-DBE8-E8A9-B077A19244BB}"/>
              </a:ext>
            </a:extLst>
          </p:cNvPr>
          <p:cNvGraphicFramePr>
            <a:graphicFrameLocks noGrp="1"/>
          </p:cNvGraphicFramePr>
          <p:nvPr>
            <p:ph idx="1"/>
            <p:extLst>
              <p:ext uri="{D42A27DB-BD31-4B8C-83A1-F6EECF244321}">
                <p14:modId xmlns:p14="http://schemas.microsoft.com/office/powerpoint/2010/main" val="2584830314"/>
              </p:ext>
            </p:extLst>
          </p:nvPr>
        </p:nvGraphicFramePr>
        <p:xfrm>
          <a:off x="1069848" y="2121408"/>
          <a:ext cx="10058400" cy="40507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556797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665D0-8A37-2F42-C097-32B81FA77247}"/>
              </a:ext>
            </a:extLst>
          </p:cNvPr>
          <p:cNvSpPr>
            <a:spLocks noGrp="1"/>
          </p:cNvSpPr>
          <p:nvPr>
            <p:ph type="title"/>
          </p:nvPr>
        </p:nvSpPr>
        <p:spPr/>
        <p:txBody>
          <a:bodyPr>
            <a:normAutofit/>
          </a:bodyPr>
          <a:lstStyle/>
          <a:p>
            <a:r>
              <a:rPr lang="en-AE" sz="4000" dirty="0"/>
              <a:t>What are not Neural Networks?</a:t>
            </a:r>
          </a:p>
        </p:txBody>
      </p:sp>
      <p:sp>
        <p:nvSpPr>
          <p:cNvPr id="3" name="Content Placeholder 2">
            <a:extLst>
              <a:ext uri="{FF2B5EF4-FFF2-40B4-BE49-F238E27FC236}">
                <a16:creationId xmlns:a16="http://schemas.microsoft.com/office/drawing/2014/main" id="{7262BCB1-FA34-74A4-8675-03C6BA48B8A7}"/>
              </a:ext>
            </a:extLst>
          </p:cNvPr>
          <p:cNvSpPr>
            <a:spLocks noGrp="1"/>
          </p:cNvSpPr>
          <p:nvPr>
            <p:ph idx="1"/>
          </p:nvPr>
        </p:nvSpPr>
        <p:spPr/>
        <p:txBody>
          <a:bodyPr/>
          <a:lstStyle/>
          <a:p>
            <a:endParaRPr lang="en-AE" dirty="0"/>
          </a:p>
        </p:txBody>
      </p:sp>
      <p:pic>
        <p:nvPicPr>
          <p:cNvPr id="1026" name="Picture 2" descr="A general architecture of XGBoost | Download Scientific Diagram">
            <a:extLst>
              <a:ext uri="{FF2B5EF4-FFF2-40B4-BE49-F238E27FC236}">
                <a16:creationId xmlns:a16="http://schemas.microsoft.com/office/drawing/2014/main" id="{C78BA4F1-25D6-C0CB-51C3-A19986DB8B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3752" y="2121408"/>
            <a:ext cx="3464474" cy="270100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upport Vector Machine (SVM) Algorithm - Javatpoint">
            <a:extLst>
              <a:ext uri="{FF2B5EF4-FFF2-40B4-BE49-F238E27FC236}">
                <a16:creationId xmlns:a16="http://schemas.microsoft.com/office/drawing/2014/main" id="{A7372599-0C9A-F315-A3D7-A2D1BD9118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9832" y="3620743"/>
            <a:ext cx="3868334" cy="257888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ntroduction to k-Nearest Neighbors (kNN) Algorithm | by Rajvi Shah |  Artificial Intelligence in Plain English">
            <a:extLst>
              <a:ext uri="{FF2B5EF4-FFF2-40B4-BE49-F238E27FC236}">
                <a16:creationId xmlns:a16="http://schemas.microsoft.com/office/drawing/2014/main" id="{1609053F-7EB6-8F1B-2229-750E0EA5B65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880" r="19698"/>
          <a:stretch/>
        </p:blipFill>
        <p:spPr bwMode="auto">
          <a:xfrm>
            <a:off x="8181955" y="2093976"/>
            <a:ext cx="2917556" cy="25914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2631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E105D-E4B2-C84D-5441-537722CF328F}"/>
              </a:ext>
            </a:extLst>
          </p:cNvPr>
          <p:cNvSpPr>
            <a:spLocks noGrp="1"/>
          </p:cNvSpPr>
          <p:nvPr>
            <p:ph type="title"/>
          </p:nvPr>
        </p:nvSpPr>
        <p:spPr/>
        <p:txBody>
          <a:bodyPr>
            <a:normAutofit/>
          </a:bodyPr>
          <a:lstStyle/>
          <a:p>
            <a:r>
              <a:rPr lang="en-AE" sz="4000"/>
              <a:t>What are Neural Networks?</a:t>
            </a:r>
            <a:endParaRPr lang="en-AE" sz="4000" dirty="0"/>
          </a:p>
        </p:txBody>
      </p:sp>
      <p:sp>
        <p:nvSpPr>
          <p:cNvPr id="3" name="Content Placeholder 2">
            <a:extLst>
              <a:ext uri="{FF2B5EF4-FFF2-40B4-BE49-F238E27FC236}">
                <a16:creationId xmlns:a16="http://schemas.microsoft.com/office/drawing/2014/main" id="{363BFD9A-A066-A97F-B260-4A191DA4F280}"/>
              </a:ext>
            </a:extLst>
          </p:cNvPr>
          <p:cNvSpPr>
            <a:spLocks noGrp="1"/>
          </p:cNvSpPr>
          <p:nvPr>
            <p:ph idx="1"/>
          </p:nvPr>
        </p:nvSpPr>
        <p:spPr/>
        <p:txBody>
          <a:bodyPr/>
          <a:lstStyle/>
          <a:p>
            <a:endParaRPr lang="en-AE" dirty="0"/>
          </a:p>
        </p:txBody>
      </p:sp>
      <p:sp>
        <p:nvSpPr>
          <p:cNvPr id="4" name="Rectangle 3">
            <a:extLst>
              <a:ext uri="{FF2B5EF4-FFF2-40B4-BE49-F238E27FC236}">
                <a16:creationId xmlns:a16="http://schemas.microsoft.com/office/drawing/2014/main" id="{13219E35-3B5F-3E1F-DC62-100CD61B28C2}"/>
              </a:ext>
            </a:extLst>
          </p:cNvPr>
          <p:cNvSpPr>
            <a:spLocks noChangeArrowheads="1"/>
          </p:cNvSpPr>
          <p:nvPr/>
        </p:nvSpPr>
        <p:spPr bwMode="auto">
          <a:xfrm flipV="1">
            <a:off x="1193370" y="-6918801"/>
            <a:ext cx="294656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AE" altLang="en-AE" sz="1800" b="0" i="0" u="none" strike="noStrike" cap="none" normalizeH="0" baseline="0">
                <a:ln>
                  <a:noFill/>
                </a:ln>
                <a:solidFill>
                  <a:schemeClr val="tx1"/>
                </a:solidFill>
                <a:effectLst/>
                <a:latin typeface="Arial" panose="020B0604020202020204" pitchFamily="34" charset="0"/>
              </a:rPr>
            </a:br>
            <a:endParaRPr kumimoji="0" lang="en-AE" altLang="en-AE"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AE" altLang="en-AE" sz="1800" b="0" i="0" u="none" strike="noStrike" cap="none" normalizeH="0" baseline="0">
              <a:ln>
                <a:noFill/>
              </a:ln>
              <a:solidFill>
                <a:schemeClr val="tx1"/>
              </a:solidFill>
              <a:effectLst/>
              <a:latin typeface="Arial" panose="020B0604020202020204" pitchFamily="34" charset="0"/>
            </a:endParaRPr>
          </a:p>
        </p:txBody>
      </p:sp>
      <p:pic>
        <p:nvPicPr>
          <p:cNvPr id="5124" name="Picture 4" descr="Create a detailed image of a human brain alone, showcasing its lobes and intricate structures like the cerebral cortex, without including any part of a face. On the other side, depict a neural network with nodes and connections similar to neurons and synapses, highlighting the concept of input, hidden, and output layers. Use a clear and educational style to emphasize the analogies between the biological brain and artificial neural networks.">
            <a:extLst>
              <a:ext uri="{FF2B5EF4-FFF2-40B4-BE49-F238E27FC236}">
                <a16:creationId xmlns:a16="http://schemas.microsoft.com/office/drawing/2014/main" id="{EB4704DC-44EE-6B32-0653-5E04FDDC42C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950" t="4601" r="49342" b="8292"/>
          <a:stretch/>
        </p:blipFill>
        <p:spPr bwMode="auto">
          <a:xfrm>
            <a:off x="1844471" y="2093974"/>
            <a:ext cx="2619127" cy="345737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5">
            <a:extLst>
              <a:ext uri="{FF2B5EF4-FFF2-40B4-BE49-F238E27FC236}">
                <a16:creationId xmlns:a16="http://schemas.microsoft.com/office/drawing/2014/main" id="{93886F7C-C1AE-D667-75CC-EB841266328D}"/>
              </a:ext>
            </a:extLst>
          </p:cNvPr>
          <p:cNvSpPr>
            <a:spLocks noChangeArrowheads="1"/>
          </p:cNvSpPr>
          <p:nvPr/>
        </p:nvSpPr>
        <p:spPr bwMode="auto">
          <a:xfrm flipV="1">
            <a:off x="1193370" y="-6886085"/>
            <a:ext cx="806084" cy="646331"/>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AE" altLang="en-AE" sz="1800" b="0" i="0" u="none" strike="noStrike" cap="none" normalizeH="0" baseline="0">
                <a:ln>
                  <a:noFill/>
                </a:ln>
                <a:solidFill>
                  <a:srgbClr val="FFFFFF"/>
                </a:solidFill>
                <a:effectLst/>
                <a:latin typeface="ui-sans-serif"/>
              </a:rPr>
            </a:br>
            <a:endParaRPr kumimoji="0" lang="en-AE" altLang="en-AE" sz="1800" b="0" i="0" u="none" strike="noStrike" cap="none" normalizeH="0" baseline="0">
              <a:ln>
                <a:noFill/>
              </a:ln>
              <a:solidFill>
                <a:schemeClr val="tx1"/>
              </a:solidFill>
              <a:effectLst/>
              <a:latin typeface="Arial" panose="020B0604020202020204" pitchFamily="34" charset="0"/>
            </a:endParaRPr>
          </a:p>
        </p:txBody>
      </p:sp>
      <p:pic>
        <p:nvPicPr>
          <p:cNvPr id="8" name="Picture 11" descr="Neural Networks From Scratch - victorzhou.com">
            <a:extLst>
              <a:ext uri="{FF2B5EF4-FFF2-40B4-BE49-F238E27FC236}">
                <a16:creationId xmlns:a16="http://schemas.microsoft.com/office/drawing/2014/main" id="{7125FB4C-C729-4C91-A5D4-AFFF7B58190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6619" b="6619"/>
          <a:stretch/>
        </p:blipFill>
        <p:spPr bwMode="auto">
          <a:xfrm>
            <a:off x="5966827" y="2093975"/>
            <a:ext cx="5155325" cy="3457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409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F83F-D900-E381-6768-232B19BFAC55}"/>
              </a:ext>
            </a:extLst>
          </p:cNvPr>
          <p:cNvSpPr>
            <a:spLocks noGrp="1"/>
          </p:cNvSpPr>
          <p:nvPr>
            <p:ph type="title"/>
          </p:nvPr>
        </p:nvSpPr>
        <p:spPr/>
        <p:txBody>
          <a:bodyPr>
            <a:normAutofit/>
          </a:bodyPr>
          <a:lstStyle/>
          <a:p>
            <a:r>
              <a:rPr lang="en-AE" sz="3600" dirty="0"/>
              <a:t>Key Components of Neural Networks</a:t>
            </a:r>
          </a:p>
        </p:txBody>
      </p:sp>
      <p:sp>
        <p:nvSpPr>
          <p:cNvPr id="5" name="Content Placeholder 4">
            <a:extLst>
              <a:ext uri="{FF2B5EF4-FFF2-40B4-BE49-F238E27FC236}">
                <a16:creationId xmlns:a16="http://schemas.microsoft.com/office/drawing/2014/main" id="{D1536E80-FD3C-E899-A6B8-095DE8A20C8D}"/>
              </a:ext>
            </a:extLst>
          </p:cNvPr>
          <p:cNvSpPr>
            <a:spLocks noGrp="1"/>
          </p:cNvSpPr>
          <p:nvPr>
            <p:ph idx="1"/>
          </p:nvPr>
        </p:nvSpPr>
        <p:spPr/>
        <p:txBody>
          <a:bodyPr/>
          <a:lstStyle/>
          <a:p>
            <a:endParaRPr lang="en-AE"/>
          </a:p>
        </p:txBody>
      </p:sp>
      <p:pic>
        <p:nvPicPr>
          <p:cNvPr id="3074" name="Picture 2" descr="Artificial Neural Networks and its Applications - GeeksforGeeks">
            <a:extLst>
              <a:ext uri="{FF2B5EF4-FFF2-40B4-BE49-F238E27FC236}">
                <a16:creationId xmlns:a16="http://schemas.microsoft.com/office/drawing/2014/main" id="{DD114604-7019-AF42-62B0-096B62DDF1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8220" y="2007108"/>
            <a:ext cx="6792687" cy="4279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15263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F83F-D900-E381-6768-232B19BFAC55}"/>
              </a:ext>
            </a:extLst>
          </p:cNvPr>
          <p:cNvSpPr>
            <a:spLocks noGrp="1"/>
          </p:cNvSpPr>
          <p:nvPr>
            <p:ph type="title"/>
          </p:nvPr>
        </p:nvSpPr>
        <p:spPr/>
        <p:txBody>
          <a:bodyPr>
            <a:normAutofit/>
          </a:bodyPr>
          <a:lstStyle/>
          <a:p>
            <a:r>
              <a:rPr lang="en-AE" sz="3200" dirty="0"/>
              <a:t>Key Components of Neural Networks - continuation</a:t>
            </a:r>
          </a:p>
        </p:txBody>
      </p:sp>
      <p:pic>
        <p:nvPicPr>
          <p:cNvPr id="11" name="Picture 10">
            <a:extLst>
              <a:ext uri="{FF2B5EF4-FFF2-40B4-BE49-F238E27FC236}">
                <a16:creationId xmlns:a16="http://schemas.microsoft.com/office/drawing/2014/main" id="{A594A81B-1001-2066-360D-5618171F6E81}"/>
              </a:ext>
            </a:extLst>
          </p:cNvPr>
          <p:cNvPicPr>
            <a:picLocks noChangeAspect="1"/>
          </p:cNvPicPr>
          <p:nvPr/>
        </p:nvPicPr>
        <p:blipFill>
          <a:blip r:embed="rId3"/>
          <a:stretch>
            <a:fillRect/>
          </a:stretch>
        </p:blipFill>
        <p:spPr>
          <a:xfrm>
            <a:off x="2286000" y="2093976"/>
            <a:ext cx="7242284" cy="3993239"/>
          </a:xfrm>
          <a:prstGeom prst="rect">
            <a:avLst/>
          </a:prstGeom>
        </p:spPr>
      </p:pic>
    </p:spTree>
    <p:extLst>
      <p:ext uri="{BB962C8B-B14F-4D97-AF65-F5344CB8AC3E}">
        <p14:creationId xmlns:p14="http://schemas.microsoft.com/office/powerpoint/2010/main" val="175542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BFD51-2CFE-7FB7-9711-0308BAD5C8BB}"/>
              </a:ext>
            </a:extLst>
          </p:cNvPr>
          <p:cNvSpPr>
            <a:spLocks noGrp="1"/>
          </p:cNvSpPr>
          <p:nvPr>
            <p:ph type="title"/>
          </p:nvPr>
        </p:nvSpPr>
        <p:spPr>
          <a:xfrm>
            <a:off x="1066800" y="231422"/>
            <a:ext cx="10058400" cy="1609344"/>
          </a:xfrm>
        </p:spPr>
        <p:txBody>
          <a:bodyPr>
            <a:normAutofit/>
          </a:bodyPr>
          <a:lstStyle/>
          <a:p>
            <a:r>
              <a:rPr lang="en-AE" sz="4000" dirty="0"/>
              <a:t>How Neural Networks work?</a:t>
            </a:r>
          </a:p>
        </p:txBody>
      </p:sp>
      <p:sp>
        <p:nvSpPr>
          <p:cNvPr id="3" name="Content Placeholder 2">
            <a:extLst>
              <a:ext uri="{FF2B5EF4-FFF2-40B4-BE49-F238E27FC236}">
                <a16:creationId xmlns:a16="http://schemas.microsoft.com/office/drawing/2014/main" id="{7AF043CB-35B5-29F2-1D84-0BE51DFA6AE0}"/>
              </a:ext>
            </a:extLst>
          </p:cNvPr>
          <p:cNvSpPr>
            <a:spLocks noGrp="1"/>
          </p:cNvSpPr>
          <p:nvPr>
            <p:ph idx="1"/>
          </p:nvPr>
        </p:nvSpPr>
        <p:spPr/>
        <p:txBody>
          <a:bodyPr/>
          <a:lstStyle/>
          <a:p>
            <a:endParaRPr lang="en-AE"/>
          </a:p>
        </p:txBody>
      </p:sp>
      <p:pic>
        <p:nvPicPr>
          <p:cNvPr id="4098" name="Picture 2" descr="Overview of a Neural Network's Learning Process | by Rukshan Pramoditha |  Data Science 365 | Medium">
            <a:extLst>
              <a:ext uri="{FF2B5EF4-FFF2-40B4-BE49-F238E27FC236}">
                <a16:creationId xmlns:a16="http://schemas.microsoft.com/office/drawing/2014/main" id="{7F70722E-3622-50C5-55C8-03250CDD97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385" y="1753898"/>
            <a:ext cx="9319229" cy="4785812"/>
          </a:xfrm>
          <a:prstGeom prst="rect">
            <a:avLst/>
          </a:prstGeom>
          <a:noFill/>
          <a:extLst>
            <a:ext uri="{909E8E84-426E-40DD-AFC4-6F175D3DCCD1}">
              <a14:hiddenFill xmlns:a14="http://schemas.microsoft.com/office/drawing/2010/main">
                <a:solidFill>
                  <a:srgbClr val="FFFFFF"/>
                </a:solidFill>
              </a14:hiddenFill>
            </a:ext>
          </a:extLst>
        </p:spPr>
      </p:pic>
      <p:sp>
        <p:nvSpPr>
          <p:cNvPr id="6" name="AutoShape 4" descr="Neural networks: Architecture, applications, case studies, development and  implementation">
            <a:extLst>
              <a:ext uri="{FF2B5EF4-FFF2-40B4-BE49-F238E27FC236}">
                <a16:creationId xmlns:a16="http://schemas.microsoft.com/office/drawing/2014/main" id="{D4F930E8-4B71-8B1E-1FF3-501D75D9E7C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E"/>
          </a:p>
        </p:txBody>
      </p:sp>
    </p:spTree>
    <p:extLst>
      <p:ext uri="{BB962C8B-B14F-4D97-AF65-F5344CB8AC3E}">
        <p14:creationId xmlns:p14="http://schemas.microsoft.com/office/powerpoint/2010/main" val="9560158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Wood Type">
      <a:majorFont>
        <a:latin typeface="Arial Black" panose="020B0A04020102020204"/>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panose="020B0604020202020204"/>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BE1B6DD8-9976-4550-A6F4-B2DD4EA939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{9F5DA6D7-390E-FE40-B461-C5BDF85FB0F7}tf10001070</Template>
  <TotalTime>2129</TotalTime>
  <Words>1422</Words>
  <Application>Microsoft Macintosh PowerPoint</Application>
  <PresentationFormat>Widescreen</PresentationFormat>
  <Paragraphs>181</Paragraphs>
  <Slides>15</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AmazonEmber</vt:lpstr>
      <vt:lpstr>Arial</vt:lpstr>
      <vt:lpstr>Arial Black</vt:lpstr>
      <vt:lpstr>Calibri</vt:lpstr>
      <vt:lpstr>Rockwell Extra Bold</vt:lpstr>
      <vt:lpstr>ui-sans-serif</vt:lpstr>
      <vt:lpstr>Wingdings</vt:lpstr>
      <vt:lpstr>Wood Type</vt:lpstr>
      <vt:lpstr>Building You Own Neural Network using Microsoft Excel: A Step-by-Step Guide</vt:lpstr>
      <vt:lpstr>Introduction about myself</vt:lpstr>
      <vt:lpstr>PowerPoint Presentation</vt:lpstr>
      <vt:lpstr>By end of the workshop, you will</vt:lpstr>
      <vt:lpstr>What are not Neural Networks?</vt:lpstr>
      <vt:lpstr>What are Neural Networks?</vt:lpstr>
      <vt:lpstr>Key Components of Neural Networks</vt:lpstr>
      <vt:lpstr>Key Components of Neural Networks - continuation</vt:lpstr>
      <vt:lpstr>How Neural Networks work?</vt:lpstr>
      <vt:lpstr>Demo on Excel</vt:lpstr>
      <vt:lpstr>Exercise – Implement the following Neural Network in Excel</vt:lpstr>
      <vt:lpstr>Limitations on Excel</vt:lpstr>
      <vt:lpstr>Why Building NN on Excel?</vt:lpstr>
      <vt:lpstr>Future Work</vt:lpstr>
      <vt:lpstr>The future of AI isn't just something you'll read about— it's something you can actively shape. Today’s understanding can be tomorrow’s innovation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You Own Neural Network using Microsoft Excel: A Step-by-Step Guide</dc:title>
  <dc:creator>Doula Isham Rashik Hasan</dc:creator>
  <cp:lastModifiedBy>Doula Isham Rashik Hasan</cp:lastModifiedBy>
  <cp:revision>8</cp:revision>
  <dcterms:created xsi:type="dcterms:W3CDTF">2024-07-04T23:32:20Z</dcterms:created>
  <dcterms:modified xsi:type="dcterms:W3CDTF">2024-07-08T18:00:59Z</dcterms:modified>
</cp:coreProperties>
</file>

<file path=docProps/thumbnail.jpeg>
</file>